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5" r:id="rId1"/>
  </p:sldMasterIdLst>
  <p:notesMasterIdLst>
    <p:notesMasterId r:id="rId61"/>
  </p:notesMasterIdLst>
  <p:sldIdLst>
    <p:sldId id="256" r:id="rId2"/>
    <p:sldId id="481" r:id="rId3"/>
    <p:sldId id="494" r:id="rId4"/>
    <p:sldId id="495" r:id="rId5"/>
    <p:sldId id="496" r:id="rId6"/>
    <p:sldId id="497" r:id="rId7"/>
    <p:sldId id="428" r:id="rId8"/>
    <p:sldId id="498" r:id="rId9"/>
    <p:sldId id="431" r:id="rId10"/>
    <p:sldId id="482" r:id="rId11"/>
    <p:sldId id="429" r:id="rId12"/>
    <p:sldId id="397" r:id="rId13"/>
    <p:sldId id="398" r:id="rId14"/>
    <p:sldId id="483" r:id="rId15"/>
    <p:sldId id="486" r:id="rId16"/>
    <p:sldId id="351" r:id="rId17"/>
    <p:sldId id="487" r:id="rId18"/>
    <p:sldId id="489" r:id="rId19"/>
    <p:sldId id="490" r:id="rId20"/>
    <p:sldId id="492" r:id="rId21"/>
    <p:sldId id="493" r:id="rId22"/>
    <p:sldId id="499" r:id="rId23"/>
    <p:sldId id="513" r:id="rId24"/>
    <p:sldId id="500" r:id="rId25"/>
    <p:sldId id="400" r:id="rId26"/>
    <p:sldId id="358" r:id="rId27"/>
    <p:sldId id="516" r:id="rId28"/>
    <p:sldId id="402" r:id="rId29"/>
    <p:sldId id="476" r:id="rId30"/>
    <p:sldId id="517" r:id="rId31"/>
    <p:sldId id="475" r:id="rId32"/>
    <p:sldId id="477" r:id="rId33"/>
    <p:sldId id="478" r:id="rId34"/>
    <p:sldId id="412" r:id="rId35"/>
    <p:sldId id="413" r:id="rId36"/>
    <p:sldId id="414" r:id="rId37"/>
    <p:sldId id="502" r:id="rId38"/>
    <p:sldId id="503" r:id="rId39"/>
    <p:sldId id="404" r:id="rId40"/>
    <p:sldId id="410" r:id="rId41"/>
    <p:sldId id="521" r:id="rId42"/>
    <p:sldId id="432" r:id="rId43"/>
    <p:sldId id="518" r:id="rId44"/>
    <p:sldId id="510" r:id="rId45"/>
    <p:sldId id="365" r:id="rId46"/>
    <p:sldId id="433" r:id="rId47"/>
    <p:sldId id="405" r:id="rId48"/>
    <p:sldId id="408" r:id="rId49"/>
    <p:sldId id="409" r:id="rId50"/>
    <p:sldId id="480" r:id="rId51"/>
    <p:sldId id="514" r:id="rId52"/>
    <p:sldId id="515" r:id="rId53"/>
    <p:sldId id="380" r:id="rId54"/>
    <p:sldId id="504" r:id="rId55"/>
    <p:sldId id="507" r:id="rId56"/>
    <p:sldId id="508" r:id="rId57"/>
    <p:sldId id="522" r:id="rId58"/>
    <p:sldId id="523" r:id="rId59"/>
    <p:sldId id="506" r:id="rId60"/>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384" autoAdjust="0"/>
    <p:restoredTop sz="94660"/>
  </p:normalViewPr>
  <p:slideViewPr>
    <p:cSldViewPr>
      <p:cViewPr>
        <p:scale>
          <a:sx n="115" d="100"/>
          <a:sy n="115" d="100"/>
        </p:scale>
        <p:origin x="-152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005E63-0D64-46AE-848E-97AB9E1667C2}" type="doc">
      <dgm:prSet loTypeId="urn:microsoft.com/office/officeart/2005/8/layout/hierarchy4" loCatId="hierarchy" qsTypeId="urn:microsoft.com/office/officeart/2005/8/quickstyle/simple1" qsCatId="simple" csTypeId="urn:microsoft.com/office/officeart/2005/8/colors/colorful4" csCatId="colorful" phldr="1"/>
      <dgm:spPr/>
      <dgm:t>
        <a:bodyPr/>
        <a:lstStyle/>
        <a:p>
          <a:endParaRPr lang="ru-RU"/>
        </a:p>
      </dgm:t>
    </dgm:pt>
    <dgm:pt modelId="{E1F25CB5-9355-4844-AF14-38B6246F05E1}">
      <dgm:prSet phldrT="[Текст]"/>
      <dgm:spPr/>
      <dgm:t>
        <a:bodyPr/>
        <a:lstStyle/>
        <a:p>
          <a:r>
            <a:rPr lang="ru-RU" b="1" dirty="0"/>
            <a:t>Определяет</a:t>
          </a:r>
        </a:p>
      </dgm:t>
    </dgm:pt>
    <dgm:pt modelId="{86E1F87C-4219-4BE0-8AB6-E7C9E6BCEE33}" type="parTrans" cxnId="{58122EFC-B509-4AED-A921-4B0C8798EC48}">
      <dgm:prSet/>
      <dgm:spPr/>
      <dgm:t>
        <a:bodyPr/>
        <a:lstStyle/>
        <a:p>
          <a:endParaRPr lang="ru-RU"/>
        </a:p>
      </dgm:t>
    </dgm:pt>
    <dgm:pt modelId="{E266C729-66DA-4B61-9B9E-DE29D3AACFCB}" type="sibTrans" cxnId="{58122EFC-B509-4AED-A921-4B0C8798EC48}">
      <dgm:prSet/>
      <dgm:spPr/>
      <dgm:t>
        <a:bodyPr/>
        <a:lstStyle/>
        <a:p>
          <a:endParaRPr lang="ru-RU"/>
        </a:p>
      </dgm:t>
    </dgm:pt>
    <dgm:pt modelId="{2715FE47-D13E-4463-9275-CB25A09691E4}">
      <dgm:prSet phldrT="[Текст]"/>
      <dgm:spPr/>
      <dgm:t>
        <a:bodyPr/>
        <a:lstStyle/>
        <a:p>
          <a:r>
            <a:rPr lang="ru-RU" b="1" dirty="0"/>
            <a:t>Организацию</a:t>
          </a:r>
        </a:p>
      </dgm:t>
    </dgm:pt>
    <dgm:pt modelId="{05F544A8-8F30-4A43-8AE1-9FFEBB97A538}" type="parTrans" cxnId="{595656A1-0BCD-45A9-A249-11A474C512DB}">
      <dgm:prSet/>
      <dgm:spPr/>
      <dgm:t>
        <a:bodyPr/>
        <a:lstStyle/>
        <a:p>
          <a:endParaRPr lang="ru-RU"/>
        </a:p>
      </dgm:t>
    </dgm:pt>
    <dgm:pt modelId="{9EB75F72-48B4-4779-A7E6-AB8086721ACF}" type="sibTrans" cxnId="{595656A1-0BCD-45A9-A249-11A474C512DB}">
      <dgm:prSet/>
      <dgm:spPr/>
      <dgm:t>
        <a:bodyPr/>
        <a:lstStyle/>
        <a:p>
          <a:endParaRPr lang="ru-RU"/>
        </a:p>
      </dgm:t>
    </dgm:pt>
    <dgm:pt modelId="{8F55C34A-DBAF-446D-BE85-9DCB4D8B87AE}">
      <dgm:prSet/>
      <dgm:spPr/>
      <dgm:t>
        <a:bodyPr/>
        <a:lstStyle/>
        <a:p>
          <a:r>
            <a:rPr lang="ru-RU" b="1" dirty="0">
              <a:latin typeface="Arial" panose="020B0604020202020204" pitchFamily="34" charset="0"/>
              <a:cs typeface="Arial" panose="020B0604020202020204" pitchFamily="34" charset="0"/>
            </a:rPr>
            <a:t>Формы</a:t>
          </a:r>
        </a:p>
      </dgm:t>
    </dgm:pt>
    <dgm:pt modelId="{082AFB0E-F1F1-4D1D-B565-8787D940D3B7}" type="parTrans" cxnId="{00B18503-0FD7-40B6-B2F5-4DAD19B96144}">
      <dgm:prSet/>
      <dgm:spPr/>
      <dgm:t>
        <a:bodyPr/>
        <a:lstStyle/>
        <a:p>
          <a:endParaRPr lang="ru-RU"/>
        </a:p>
      </dgm:t>
    </dgm:pt>
    <dgm:pt modelId="{AD511083-BC99-4696-8D13-B73695EA2933}" type="sibTrans" cxnId="{00B18503-0FD7-40B6-B2F5-4DAD19B96144}">
      <dgm:prSet/>
      <dgm:spPr/>
      <dgm:t>
        <a:bodyPr/>
        <a:lstStyle/>
        <a:p>
          <a:endParaRPr lang="ru-RU"/>
        </a:p>
      </dgm:t>
    </dgm:pt>
    <dgm:pt modelId="{8946BCD7-8BD6-4AAA-B77F-CE5915B70F2D}">
      <dgm:prSet/>
      <dgm:spPr/>
      <dgm:t>
        <a:bodyPr/>
        <a:lstStyle/>
        <a:p>
          <a:r>
            <a:rPr lang="ru-RU" b="1" dirty="0"/>
            <a:t>Участников</a:t>
          </a:r>
        </a:p>
      </dgm:t>
    </dgm:pt>
    <dgm:pt modelId="{61F57C67-73AE-4FC9-A243-3D5F121303D5}" type="parTrans" cxnId="{25A8756F-92DB-49C5-9B4A-BB7CBD8D0917}">
      <dgm:prSet/>
      <dgm:spPr/>
      <dgm:t>
        <a:bodyPr/>
        <a:lstStyle/>
        <a:p>
          <a:endParaRPr lang="ru-RU"/>
        </a:p>
      </dgm:t>
    </dgm:pt>
    <dgm:pt modelId="{B0EE20D8-2EE9-4B84-A946-1CF1097C1356}" type="sibTrans" cxnId="{25A8756F-92DB-49C5-9B4A-BB7CBD8D0917}">
      <dgm:prSet/>
      <dgm:spPr/>
      <dgm:t>
        <a:bodyPr/>
        <a:lstStyle/>
        <a:p>
          <a:endParaRPr lang="ru-RU"/>
        </a:p>
      </dgm:t>
    </dgm:pt>
    <dgm:pt modelId="{76E94C29-9E18-4B56-9807-6D6312C921F4}">
      <dgm:prSet/>
      <dgm:spPr/>
      <dgm:t>
        <a:bodyPr/>
        <a:lstStyle/>
        <a:p>
          <a:r>
            <a:rPr lang="ru-RU" b="1" dirty="0">
              <a:latin typeface="Arial" panose="020B0604020202020204" pitchFamily="34" charset="0"/>
              <a:cs typeface="Arial" panose="020B0604020202020204" pitchFamily="34" charset="0"/>
            </a:rPr>
            <a:t>Сроки</a:t>
          </a:r>
          <a:r>
            <a:rPr lang="ru-RU" dirty="0"/>
            <a:t> </a:t>
          </a:r>
        </a:p>
      </dgm:t>
    </dgm:pt>
    <dgm:pt modelId="{8EC47248-02CF-4B70-B76B-05F374573C29}" type="parTrans" cxnId="{F1242085-AB20-48A7-B9D6-EC1D58CFAE5A}">
      <dgm:prSet/>
      <dgm:spPr/>
      <dgm:t>
        <a:bodyPr/>
        <a:lstStyle/>
        <a:p>
          <a:endParaRPr lang="ru-RU"/>
        </a:p>
      </dgm:t>
    </dgm:pt>
    <dgm:pt modelId="{69F0ED7D-99A3-46E4-88B8-75A167308747}" type="sibTrans" cxnId="{F1242085-AB20-48A7-B9D6-EC1D58CFAE5A}">
      <dgm:prSet/>
      <dgm:spPr/>
      <dgm:t>
        <a:bodyPr/>
        <a:lstStyle/>
        <a:p>
          <a:endParaRPr lang="ru-RU"/>
        </a:p>
      </dgm:t>
    </dgm:pt>
    <dgm:pt modelId="{759FA59C-C00C-4DF0-BA3A-E0B986CE2651}" type="pres">
      <dgm:prSet presAssocID="{90005E63-0D64-46AE-848E-97AB9E1667C2}" presName="Name0" presStyleCnt="0">
        <dgm:presLayoutVars>
          <dgm:chPref val="1"/>
          <dgm:dir/>
          <dgm:animOne val="branch"/>
          <dgm:animLvl val="lvl"/>
          <dgm:resizeHandles/>
        </dgm:presLayoutVars>
      </dgm:prSet>
      <dgm:spPr/>
      <dgm:t>
        <a:bodyPr/>
        <a:lstStyle/>
        <a:p>
          <a:endParaRPr lang="ru-RU"/>
        </a:p>
      </dgm:t>
    </dgm:pt>
    <dgm:pt modelId="{B819457C-F43B-4BD8-A4AE-A44CBA9151E6}" type="pres">
      <dgm:prSet presAssocID="{E1F25CB5-9355-4844-AF14-38B6246F05E1}" presName="vertOne" presStyleCnt="0"/>
      <dgm:spPr/>
      <dgm:t>
        <a:bodyPr/>
        <a:lstStyle/>
        <a:p>
          <a:endParaRPr lang="ru-RU"/>
        </a:p>
      </dgm:t>
    </dgm:pt>
    <dgm:pt modelId="{51D82C26-454A-4182-9BFA-CD1F36C4C2E4}" type="pres">
      <dgm:prSet presAssocID="{E1F25CB5-9355-4844-AF14-38B6246F05E1}" presName="txOne" presStyleLbl="node0" presStyleIdx="0" presStyleCnt="1" custScaleY="46139">
        <dgm:presLayoutVars>
          <dgm:chPref val="3"/>
        </dgm:presLayoutVars>
      </dgm:prSet>
      <dgm:spPr/>
      <dgm:t>
        <a:bodyPr/>
        <a:lstStyle/>
        <a:p>
          <a:endParaRPr lang="ru-RU"/>
        </a:p>
      </dgm:t>
    </dgm:pt>
    <dgm:pt modelId="{FBBB1B16-22FF-40E5-A541-70ECEA7149FC}" type="pres">
      <dgm:prSet presAssocID="{E1F25CB5-9355-4844-AF14-38B6246F05E1}" presName="parTransOne" presStyleCnt="0"/>
      <dgm:spPr/>
      <dgm:t>
        <a:bodyPr/>
        <a:lstStyle/>
        <a:p>
          <a:endParaRPr lang="ru-RU"/>
        </a:p>
      </dgm:t>
    </dgm:pt>
    <dgm:pt modelId="{9759075F-11F8-4047-94BF-493ACB375B30}" type="pres">
      <dgm:prSet presAssocID="{E1F25CB5-9355-4844-AF14-38B6246F05E1}" presName="horzOne" presStyleCnt="0"/>
      <dgm:spPr/>
      <dgm:t>
        <a:bodyPr/>
        <a:lstStyle/>
        <a:p>
          <a:endParaRPr lang="ru-RU"/>
        </a:p>
      </dgm:t>
    </dgm:pt>
    <dgm:pt modelId="{9B812D2E-B9CD-4C4F-8ED7-F82065E23008}" type="pres">
      <dgm:prSet presAssocID="{8F55C34A-DBAF-446D-BE85-9DCB4D8B87AE}" presName="vertTwo" presStyleCnt="0"/>
      <dgm:spPr/>
      <dgm:t>
        <a:bodyPr/>
        <a:lstStyle/>
        <a:p>
          <a:endParaRPr lang="ru-RU"/>
        </a:p>
      </dgm:t>
    </dgm:pt>
    <dgm:pt modelId="{6EBDF221-3FA1-4CA5-8D6B-C13E8D1FC47F}" type="pres">
      <dgm:prSet presAssocID="{8F55C34A-DBAF-446D-BE85-9DCB4D8B87AE}" presName="txTwo" presStyleLbl="node2" presStyleIdx="0" presStyleCnt="4" custScaleY="56873">
        <dgm:presLayoutVars>
          <dgm:chPref val="3"/>
        </dgm:presLayoutVars>
      </dgm:prSet>
      <dgm:spPr/>
      <dgm:t>
        <a:bodyPr/>
        <a:lstStyle/>
        <a:p>
          <a:endParaRPr lang="ru-RU"/>
        </a:p>
      </dgm:t>
    </dgm:pt>
    <dgm:pt modelId="{3A89F272-C07F-4704-AF13-9C774C0AD2E7}" type="pres">
      <dgm:prSet presAssocID="{8F55C34A-DBAF-446D-BE85-9DCB4D8B87AE}" presName="horzTwo" presStyleCnt="0"/>
      <dgm:spPr/>
      <dgm:t>
        <a:bodyPr/>
        <a:lstStyle/>
        <a:p>
          <a:endParaRPr lang="ru-RU"/>
        </a:p>
      </dgm:t>
    </dgm:pt>
    <dgm:pt modelId="{A9FC6F12-EEC0-4BEF-B271-00FDCBBA5590}" type="pres">
      <dgm:prSet presAssocID="{AD511083-BC99-4696-8D13-B73695EA2933}" presName="sibSpaceTwo" presStyleCnt="0"/>
      <dgm:spPr/>
      <dgm:t>
        <a:bodyPr/>
        <a:lstStyle/>
        <a:p>
          <a:endParaRPr lang="ru-RU"/>
        </a:p>
      </dgm:t>
    </dgm:pt>
    <dgm:pt modelId="{832512F0-BE78-4EF1-B0B8-6B3819F24E59}" type="pres">
      <dgm:prSet presAssocID="{8946BCD7-8BD6-4AAA-B77F-CE5915B70F2D}" presName="vertTwo" presStyleCnt="0"/>
      <dgm:spPr/>
      <dgm:t>
        <a:bodyPr/>
        <a:lstStyle/>
        <a:p>
          <a:endParaRPr lang="ru-RU"/>
        </a:p>
      </dgm:t>
    </dgm:pt>
    <dgm:pt modelId="{86639ACD-6952-4D32-93BF-B440FC550D16}" type="pres">
      <dgm:prSet presAssocID="{8946BCD7-8BD6-4AAA-B77F-CE5915B70F2D}" presName="txTwo" presStyleLbl="node2" presStyleIdx="1" presStyleCnt="4" custScaleY="54746">
        <dgm:presLayoutVars>
          <dgm:chPref val="3"/>
        </dgm:presLayoutVars>
      </dgm:prSet>
      <dgm:spPr/>
      <dgm:t>
        <a:bodyPr/>
        <a:lstStyle/>
        <a:p>
          <a:endParaRPr lang="ru-RU"/>
        </a:p>
      </dgm:t>
    </dgm:pt>
    <dgm:pt modelId="{0199E4B8-C035-4F4C-B556-204F26549645}" type="pres">
      <dgm:prSet presAssocID="{8946BCD7-8BD6-4AAA-B77F-CE5915B70F2D}" presName="horzTwo" presStyleCnt="0"/>
      <dgm:spPr/>
      <dgm:t>
        <a:bodyPr/>
        <a:lstStyle/>
        <a:p>
          <a:endParaRPr lang="ru-RU"/>
        </a:p>
      </dgm:t>
    </dgm:pt>
    <dgm:pt modelId="{EB817423-4D5F-4603-A241-B459950A2B2F}" type="pres">
      <dgm:prSet presAssocID="{B0EE20D8-2EE9-4B84-A946-1CF1097C1356}" presName="sibSpaceTwo" presStyleCnt="0"/>
      <dgm:spPr/>
      <dgm:t>
        <a:bodyPr/>
        <a:lstStyle/>
        <a:p>
          <a:endParaRPr lang="ru-RU"/>
        </a:p>
      </dgm:t>
    </dgm:pt>
    <dgm:pt modelId="{B30B5958-3FF1-4714-906C-7BFB443B3D97}" type="pres">
      <dgm:prSet presAssocID="{76E94C29-9E18-4B56-9807-6D6312C921F4}" presName="vertTwo" presStyleCnt="0"/>
      <dgm:spPr/>
      <dgm:t>
        <a:bodyPr/>
        <a:lstStyle/>
        <a:p>
          <a:endParaRPr lang="ru-RU"/>
        </a:p>
      </dgm:t>
    </dgm:pt>
    <dgm:pt modelId="{15F72910-AB3F-44E4-9797-246126155090}" type="pres">
      <dgm:prSet presAssocID="{76E94C29-9E18-4B56-9807-6D6312C921F4}" presName="txTwo" presStyleLbl="node2" presStyleIdx="2" presStyleCnt="4" custScaleY="53484">
        <dgm:presLayoutVars>
          <dgm:chPref val="3"/>
        </dgm:presLayoutVars>
      </dgm:prSet>
      <dgm:spPr/>
      <dgm:t>
        <a:bodyPr/>
        <a:lstStyle/>
        <a:p>
          <a:endParaRPr lang="ru-RU"/>
        </a:p>
      </dgm:t>
    </dgm:pt>
    <dgm:pt modelId="{045CFED4-E711-4B8D-9D01-765FEBF4F4A4}" type="pres">
      <dgm:prSet presAssocID="{76E94C29-9E18-4B56-9807-6D6312C921F4}" presName="horzTwo" presStyleCnt="0"/>
      <dgm:spPr/>
      <dgm:t>
        <a:bodyPr/>
        <a:lstStyle/>
        <a:p>
          <a:endParaRPr lang="ru-RU"/>
        </a:p>
      </dgm:t>
    </dgm:pt>
    <dgm:pt modelId="{CF48E4F6-29F5-4AE8-BEA2-B2F6DC5392B6}" type="pres">
      <dgm:prSet presAssocID="{69F0ED7D-99A3-46E4-88B8-75A167308747}" presName="sibSpaceTwo" presStyleCnt="0"/>
      <dgm:spPr/>
      <dgm:t>
        <a:bodyPr/>
        <a:lstStyle/>
        <a:p>
          <a:endParaRPr lang="ru-RU"/>
        </a:p>
      </dgm:t>
    </dgm:pt>
    <dgm:pt modelId="{3F3E4183-C855-4116-9E5A-F4C70F3CCD31}" type="pres">
      <dgm:prSet presAssocID="{2715FE47-D13E-4463-9275-CB25A09691E4}" presName="vertTwo" presStyleCnt="0"/>
      <dgm:spPr/>
      <dgm:t>
        <a:bodyPr/>
        <a:lstStyle/>
        <a:p>
          <a:endParaRPr lang="ru-RU"/>
        </a:p>
      </dgm:t>
    </dgm:pt>
    <dgm:pt modelId="{9DEEB3D8-28F7-43C9-89EA-14120355271D}" type="pres">
      <dgm:prSet presAssocID="{2715FE47-D13E-4463-9275-CB25A09691E4}" presName="txTwo" presStyleLbl="node2" presStyleIdx="3" presStyleCnt="4" custScaleY="54219">
        <dgm:presLayoutVars>
          <dgm:chPref val="3"/>
        </dgm:presLayoutVars>
      </dgm:prSet>
      <dgm:spPr/>
      <dgm:t>
        <a:bodyPr/>
        <a:lstStyle/>
        <a:p>
          <a:endParaRPr lang="ru-RU"/>
        </a:p>
      </dgm:t>
    </dgm:pt>
    <dgm:pt modelId="{BF6C401C-81BE-4907-9990-2EBFBA93F84A}" type="pres">
      <dgm:prSet presAssocID="{2715FE47-D13E-4463-9275-CB25A09691E4}" presName="horzTwo" presStyleCnt="0"/>
      <dgm:spPr/>
      <dgm:t>
        <a:bodyPr/>
        <a:lstStyle/>
        <a:p>
          <a:endParaRPr lang="ru-RU"/>
        </a:p>
      </dgm:t>
    </dgm:pt>
  </dgm:ptLst>
  <dgm:cxnLst>
    <dgm:cxn modelId="{58122EFC-B509-4AED-A921-4B0C8798EC48}" srcId="{90005E63-0D64-46AE-848E-97AB9E1667C2}" destId="{E1F25CB5-9355-4844-AF14-38B6246F05E1}" srcOrd="0" destOrd="0" parTransId="{86E1F87C-4219-4BE0-8AB6-E7C9E6BCEE33}" sibTransId="{E266C729-66DA-4B61-9B9E-DE29D3AACFCB}"/>
    <dgm:cxn modelId="{F1242085-AB20-48A7-B9D6-EC1D58CFAE5A}" srcId="{E1F25CB5-9355-4844-AF14-38B6246F05E1}" destId="{76E94C29-9E18-4B56-9807-6D6312C921F4}" srcOrd="2" destOrd="0" parTransId="{8EC47248-02CF-4B70-B76B-05F374573C29}" sibTransId="{69F0ED7D-99A3-46E4-88B8-75A167308747}"/>
    <dgm:cxn modelId="{595656A1-0BCD-45A9-A249-11A474C512DB}" srcId="{E1F25CB5-9355-4844-AF14-38B6246F05E1}" destId="{2715FE47-D13E-4463-9275-CB25A09691E4}" srcOrd="3" destOrd="0" parTransId="{05F544A8-8F30-4A43-8AE1-9FFEBB97A538}" sibTransId="{9EB75F72-48B4-4779-A7E6-AB8086721ACF}"/>
    <dgm:cxn modelId="{2603A5A0-AF14-4FD0-A783-F4D67D086434}" type="presOf" srcId="{90005E63-0D64-46AE-848E-97AB9E1667C2}" destId="{759FA59C-C00C-4DF0-BA3A-E0B986CE2651}" srcOrd="0" destOrd="0" presId="urn:microsoft.com/office/officeart/2005/8/layout/hierarchy4"/>
    <dgm:cxn modelId="{00B18503-0FD7-40B6-B2F5-4DAD19B96144}" srcId="{E1F25CB5-9355-4844-AF14-38B6246F05E1}" destId="{8F55C34A-DBAF-446D-BE85-9DCB4D8B87AE}" srcOrd="0" destOrd="0" parTransId="{082AFB0E-F1F1-4D1D-B565-8787D940D3B7}" sibTransId="{AD511083-BC99-4696-8D13-B73695EA2933}"/>
    <dgm:cxn modelId="{772FC3B7-7F4C-411B-81AA-344A8CD1CF03}" type="presOf" srcId="{8946BCD7-8BD6-4AAA-B77F-CE5915B70F2D}" destId="{86639ACD-6952-4D32-93BF-B440FC550D16}" srcOrd="0" destOrd="0" presId="urn:microsoft.com/office/officeart/2005/8/layout/hierarchy4"/>
    <dgm:cxn modelId="{9B93B88E-7860-4091-A79F-712AC69AA21A}" type="presOf" srcId="{2715FE47-D13E-4463-9275-CB25A09691E4}" destId="{9DEEB3D8-28F7-43C9-89EA-14120355271D}" srcOrd="0" destOrd="0" presId="urn:microsoft.com/office/officeart/2005/8/layout/hierarchy4"/>
    <dgm:cxn modelId="{DC41EFC8-14F9-4246-B55A-6FCD0E3484A2}" type="presOf" srcId="{E1F25CB5-9355-4844-AF14-38B6246F05E1}" destId="{51D82C26-454A-4182-9BFA-CD1F36C4C2E4}" srcOrd="0" destOrd="0" presId="urn:microsoft.com/office/officeart/2005/8/layout/hierarchy4"/>
    <dgm:cxn modelId="{25A8756F-92DB-49C5-9B4A-BB7CBD8D0917}" srcId="{E1F25CB5-9355-4844-AF14-38B6246F05E1}" destId="{8946BCD7-8BD6-4AAA-B77F-CE5915B70F2D}" srcOrd="1" destOrd="0" parTransId="{61F57C67-73AE-4FC9-A243-3D5F121303D5}" sibTransId="{B0EE20D8-2EE9-4B84-A946-1CF1097C1356}"/>
    <dgm:cxn modelId="{5733FD85-7669-477F-B7C8-F2C9F3335FEF}" type="presOf" srcId="{76E94C29-9E18-4B56-9807-6D6312C921F4}" destId="{15F72910-AB3F-44E4-9797-246126155090}" srcOrd="0" destOrd="0" presId="urn:microsoft.com/office/officeart/2005/8/layout/hierarchy4"/>
    <dgm:cxn modelId="{52A1FBFB-1F87-4C97-BC9D-E5145FDB0F55}" type="presOf" srcId="{8F55C34A-DBAF-446D-BE85-9DCB4D8B87AE}" destId="{6EBDF221-3FA1-4CA5-8D6B-C13E8D1FC47F}" srcOrd="0" destOrd="0" presId="urn:microsoft.com/office/officeart/2005/8/layout/hierarchy4"/>
    <dgm:cxn modelId="{D330DFEB-D3A3-4CBC-82E5-2050EBADABA7}" type="presParOf" srcId="{759FA59C-C00C-4DF0-BA3A-E0B986CE2651}" destId="{B819457C-F43B-4BD8-A4AE-A44CBA9151E6}" srcOrd="0" destOrd="0" presId="urn:microsoft.com/office/officeart/2005/8/layout/hierarchy4"/>
    <dgm:cxn modelId="{A42DD881-F3C5-488E-B702-CC73714CEB75}" type="presParOf" srcId="{B819457C-F43B-4BD8-A4AE-A44CBA9151E6}" destId="{51D82C26-454A-4182-9BFA-CD1F36C4C2E4}" srcOrd="0" destOrd="0" presId="urn:microsoft.com/office/officeart/2005/8/layout/hierarchy4"/>
    <dgm:cxn modelId="{7267213B-4D4B-4912-BAF3-98AF92847BC6}" type="presParOf" srcId="{B819457C-F43B-4BD8-A4AE-A44CBA9151E6}" destId="{FBBB1B16-22FF-40E5-A541-70ECEA7149FC}" srcOrd="1" destOrd="0" presId="urn:microsoft.com/office/officeart/2005/8/layout/hierarchy4"/>
    <dgm:cxn modelId="{FC0158B4-E021-484E-A834-73C8EC6EA1C2}" type="presParOf" srcId="{B819457C-F43B-4BD8-A4AE-A44CBA9151E6}" destId="{9759075F-11F8-4047-94BF-493ACB375B30}" srcOrd="2" destOrd="0" presId="urn:microsoft.com/office/officeart/2005/8/layout/hierarchy4"/>
    <dgm:cxn modelId="{AB036587-475C-43FF-B83B-30527D90B409}" type="presParOf" srcId="{9759075F-11F8-4047-94BF-493ACB375B30}" destId="{9B812D2E-B9CD-4C4F-8ED7-F82065E23008}" srcOrd="0" destOrd="0" presId="urn:microsoft.com/office/officeart/2005/8/layout/hierarchy4"/>
    <dgm:cxn modelId="{4B93C34B-9E54-412E-8A11-D8DAE781998F}" type="presParOf" srcId="{9B812D2E-B9CD-4C4F-8ED7-F82065E23008}" destId="{6EBDF221-3FA1-4CA5-8D6B-C13E8D1FC47F}" srcOrd="0" destOrd="0" presId="urn:microsoft.com/office/officeart/2005/8/layout/hierarchy4"/>
    <dgm:cxn modelId="{03283E68-D54A-40FA-AF52-5989F0FCEFA4}" type="presParOf" srcId="{9B812D2E-B9CD-4C4F-8ED7-F82065E23008}" destId="{3A89F272-C07F-4704-AF13-9C774C0AD2E7}" srcOrd="1" destOrd="0" presId="urn:microsoft.com/office/officeart/2005/8/layout/hierarchy4"/>
    <dgm:cxn modelId="{68211CEA-69C3-4A03-8A8F-5E83503FAAAB}" type="presParOf" srcId="{9759075F-11F8-4047-94BF-493ACB375B30}" destId="{A9FC6F12-EEC0-4BEF-B271-00FDCBBA5590}" srcOrd="1" destOrd="0" presId="urn:microsoft.com/office/officeart/2005/8/layout/hierarchy4"/>
    <dgm:cxn modelId="{06FBB30B-AB23-4858-A47F-57987F753C4D}" type="presParOf" srcId="{9759075F-11F8-4047-94BF-493ACB375B30}" destId="{832512F0-BE78-4EF1-B0B8-6B3819F24E59}" srcOrd="2" destOrd="0" presId="urn:microsoft.com/office/officeart/2005/8/layout/hierarchy4"/>
    <dgm:cxn modelId="{455D4F48-ECB9-48C0-AC48-8580752C731B}" type="presParOf" srcId="{832512F0-BE78-4EF1-B0B8-6B3819F24E59}" destId="{86639ACD-6952-4D32-93BF-B440FC550D16}" srcOrd="0" destOrd="0" presId="urn:microsoft.com/office/officeart/2005/8/layout/hierarchy4"/>
    <dgm:cxn modelId="{39716DB0-08C6-45F1-A48E-7C26A80670B0}" type="presParOf" srcId="{832512F0-BE78-4EF1-B0B8-6B3819F24E59}" destId="{0199E4B8-C035-4F4C-B556-204F26549645}" srcOrd="1" destOrd="0" presId="urn:microsoft.com/office/officeart/2005/8/layout/hierarchy4"/>
    <dgm:cxn modelId="{EBD7CF60-145F-4CBA-9939-3C31D07D4E75}" type="presParOf" srcId="{9759075F-11F8-4047-94BF-493ACB375B30}" destId="{EB817423-4D5F-4603-A241-B459950A2B2F}" srcOrd="3" destOrd="0" presId="urn:microsoft.com/office/officeart/2005/8/layout/hierarchy4"/>
    <dgm:cxn modelId="{5BD8E5A4-2D8D-4276-B473-5C1E7C5ADD5D}" type="presParOf" srcId="{9759075F-11F8-4047-94BF-493ACB375B30}" destId="{B30B5958-3FF1-4714-906C-7BFB443B3D97}" srcOrd="4" destOrd="0" presId="urn:microsoft.com/office/officeart/2005/8/layout/hierarchy4"/>
    <dgm:cxn modelId="{320FAD9A-65A8-48D4-8A3D-617A6BDE43CB}" type="presParOf" srcId="{B30B5958-3FF1-4714-906C-7BFB443B3D97}" destId="{15F72910-AB3F-44E4-9797-246126155090}" srcOrd="0" destOrd="0" presId="urn:microsoft.com/office/officeart/2005/8/layout/hierarchy4"/>
    <dgm:cxn modelId="{4F39FAD3-3163-492F-BA37-4925800C145A}" type="presParOf" srcId="{B30B5958-3FF1-4714-906C-7BFB443B3D97}" destId="{045CFED4-E711-4B8D-9D01-765FEBF4F4A4}" srcOrd="1" destOrd="0" presId="urn:microsoft.com/office/officeart/2005/8/layout/hierarchy4"/>
    <dgm:cxn modelId="{8321EA32-9E38-44D6-99C3-769CC9BA3035}" type="presParOf" srcId="{9759075F-11F8-4047-94BF-493ACB375B30}" destId="{CF48E4F6-29F5-4AE8-BEA2-B2F6DC5392B6}" srcOrd="5" destOrd="0" presId="urn:microsoft.com/office/officeart/2005/8/layout/hierarchy4"/>
    <dgm:cxn modelId="{38CB24EC-2786-497B-BDD9-B12DBE6BB667}" type="presParOf" srcId="{9759075F-11F8-4047-94BF-493ACB375B30}" destId="{3F3E4183-C855-4116-9E5A-F4C70F3CCD31}" srcOrd="6" destOrd="0" presId="urn:microsoft.com/office/officeart/2005/8/layout/hierarchy4"/>
    <dgm:cxn modelId="{BFAF191B-CCE0-4B92-BFAF-D0CCB5E4BDAC}" type="presParOf" srcId="{3F3E4183-C855-4116-9E5A-F4C70F3CCD31}" destId="{9DEEB3D8-28F7-43C9-89EA-14120355271D}" srcOrd="0" destOrd="0" presId="urn:microsoft.com/office/officeart/2005/8/layout/hierarchy4"/>
    <dgm:cxn modelId="{384B0AFF-E626-411E-B4D1-E70CF4D138EB}" type="presParOf" srcId="{3F3E4183-C855-4116-9E5A-F4C70F3CCD31}" destId="{BF6C401C-81BE-4907-9990-2EBFBA93F84A}"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5FC71D-1240-4BAB-9A26-D2BCFE095409}" type="doc">
      <dgm:prSet loTypeId="urn:microsoft.com/office/officeart/2005/8/layout/hierarchy4" loCatId="hierarchy" qsTypeId="urn:microsoft.com/office/officeart/2005/8/quickstyle/simple5" qsCatId="simple" csTypeId="urn:microsoft.com/office/officeart/2005/8/colors/colorful1#1" csCatId="colorful" phldr="1"/>
      <dgm:spPr/>
      <dgm:t>
        <a:bodyPr/>
        <a:lstStyle/>
        <a:p>
          <a:endParaRPr lang="ru-RU"/>
        </a:p>
      </dgm:t>
    </dgm:pt>
    <dgm:pt modelId="{88B25B24-0166-4880-962C-BF66420B415D}">
      <dgm:prSet phldrT="[Текст]"/>
      <dgm:spPr/>
      <dgm:t>
        <a:bodyPr/>
        <a:lstStyle/>
        <a:p>
          <a:r>
            <a:rPr lang="ru-RU" b="1" dirty="0">
              <a:latin typeface="Times New Roman" panose="02020603050405020304" pitchFamily="18" charset="0"/>
              <a:cs typeface="Times New Roman" panose="02020603050405020304" pitchFamily="18" charset="0"/>
            </a:rPr>
            <a:t>Формы проведения государственной итоговой аттестации</a:t>
          </a:r>
          <a:endParaRPr lang="ru-RU" dirty="0">
            <a:latin typeface="Times New Roman" panose="02020603050405020304" pitchFamily="18" charset="0"/>
            <a:cs typeface="Times New Roman" panose="02020603050405020304" pitchFamily="18" charset="0"/>
          </a:endParaRPr>
        </a:p>
      </dgm:t>
    </dgm:pt>
    <dgm:pt modelId="{3C33818E-E8A8-4753-9B35-D108CC55DF42}" type="parTrans" cxnId="{2DDC3199-0F32-4F4A-B00F-9C9A27980547}">
      <dgm:prSet/>
      <dgm:spPr/>
      <dgm:t>
        <a:bodyPr/>
        <a:lstStyle/>
        <a:p>
          <a:endParaRPr lang="ru-RU"/>
        </a:p>
      </dgm:t>
    </dgm:pt>
    <dgm:pt modelId="{6BADF923-4CFC-4BEA-BC8F-BEE69124AD78}" type="sibTrans" cxnId="{2DDC3199-0F32-4F4A-B00F-9C9A27980547}">
      <dgm:prSet/>
      <dgm:spPr/>
      <dgm:t>
        <a:bodyPr/>
        <a:lstStyle/>
        <a:p>
          <a:endParaRPr lang="ru-RU"/>
        </a:p>
      </dgm:t>
    </dgm:pt>
    <dgm:pt modelId="{BDD81ED5-D698-4733-A24C-3AAE00A19FED}">
      <dgm:prSet phldrT="[Текст]" custT="1"/>
      <dgm:spPr/>
      <dgm:t>
        <a:bodyPr/>
        <a:lstStyle/>
        <a:p>
          <a:r>
            <a:rPr lang="ru-RU" sz="2800" b="1" dirty="0" smtClean="0">
              <a:latin typeface="Times New Roman" panose="02020603050405020304" pitchFamily="18" charset="0"/>
              <a:cs typeface="Times New Roman" panose="02020603050405020304" pitchFamily="18" charset="0"/>
            </a:rPr>
            <a:t>Единый государственный экзамен – ЕГЭ</a:t>
          </a:r>
          <a:endParaRPr lang="ru-RU" sz="2800" b="1" dirty="0">
            <a:latin typeface="Times New Roman" panose="02020603050405020304" pitchFamily="18" charset="0"/>
            <a:cs typeface="Times New Roman" panose="02020603050405020304" pitchFamily="18" charset="0"/>
          </a:endParaRPr>
        </a:p>
      </dgm:t>
    </dgm:pt>
    <dgm:pt modelId="{1B601C4B-6BDD-4459-A88D-83841042F427}" type="parTrans" cxnId="{2246B2BE-EB72-48A6-9ADE-0421DF34FCC4}">
      <dgm:prSet/>
      <dgm:spPr/>
      <dgm:t>
        <a:bodyPr/>
        <a:lstStyle/>
        <a:p>
          <a:endParaRPr lang="ru-RU"/>
        </a:p>
      </dgm:t>
    </dgm:pt>
    <dgm:pt modelId="{65DB50B4-05ED-40AF-B6E7-E9E995BEAA8F}" type="sibTrans" cxnId="{2246B2BE-EB72-48A6-9ADE-0421DF34FCC4}">
      <dgm:prSet/>
      <dgm:spPr/>
      <dgm:t>
        <a:bodyPr/>
        <a:lstStyle/>
        <a:p>
          <a:endParaRPr lang="ru-RU"/>
        </a:p>
      </dgm:t>
    </dgm:pt>
    <dgm:pt modelId="{5B4C3025-D504-4AAD-91F7-D88B3DC993A1}">
      <dgm:prSet phldrT="[Текст]" custT="1"/>
      <dgm:spPr/>
      <dgm:t>
        <a:bodyPr/>
        <a:lstStyle/>
        <a:p>
          <a:r>
            <a:rPr lang="ru-RU" sz="2800" b="1" smtClean="0">
              <a:latin typeface="Times New Roman" panose="02020603050405020304" pitchFamily="18" charset="0"/>
              <a:cs typeface="Times New Roman" panose="02020603050405020304" pitchFamily="18" charset="0"/>
            </a:rPr>
            <a:t>Государственный выпускной экзамен - ГВЭ</a:t>
          </a:r>
          <a:endParaRPr lang="ru-RU" sz="2800" b="1" dirty="0">
            <a:latin typeface="Times New Roman" panose="02020603050405020304" pitchFamily="18" charset="0"/>
            <a:cs typeface="Times New Roman" panose="02020603050405020304" pitchFamily="18" charset="0"/>
          </a:endParaRPr>
        </a:p>
      </dgm:t>
    </dgm:pt>
    <dgm:pt modelId="{4F040DE1-6893-425C-9986-11AB90C77AA8}" type="parTrans" cxnId="{3D4275BF-5C4C-4421-A5D5-0E46A086532B}">
      <dgm:prSet/>
      <dgm:spPr/>
      <dgm:t>
        <a:bodyPr/>
        <a:lstStyle/>
        <a:p>
          <a:endParaRPr lang="ru-RU"/>
        </a:p>
      </dgm:t>
    </dgm:pt>
    <dgm:pt modelId="{4B833345-77F7-40BF-B917-E044803A7CF6}" type="sibTrans" cxnId="{3D4275BF-5C4C-4421-A5D5-0E46A086532B}">
      <dgm:prSet/>
      <dgm:spPr/>
      <dgm:t>
        <a:bodyPr/>
        <a:lstStyle/>
        <a:p>
          <a:endParaRPr lang="ru-RU"/>
        </a:p>
      </dgm:t>
    </dgm:pt>
    <dgm:pt modelId="{4FC8EA58-89B3-4489-AB2B-3B41A413BF9F}" type="pres">
      <dgm:prSet presAssocID="{935FC71D-1240-4BAB-9A26-D2BCFE095409}" presName="Name0" presStyleCnt="0">
        <dgm:presLayoutVars>
          <dgm:chPref val="1"/>
          <dgm:dir/>
          <dgm:animOne val="branch"/>
          <dgm:animLvl val="lvl"/>
          <dgm:resizeHandles/>
        </dgm:presLayoutVars>
      </dgm:prSet>
      <dgm:spPr/>
      <dgm:t>
        <a:bodyPr/>
        <a:lstStyle/>
        <a:p>
          <a:endParaRPr lang="ru-RU"/>
        </a:p>
      </dgm:t>
    </dgm:pt>
    <dgm:pt modelId="{75CF7ED1-9413-43DA-910D-DB4996FFC5B4}" type="pres">
      <dgm:prSet presAssocID="{88B25B24-0166-4880-962C-BF66420B415D}" presName="vertOne" presStyleCnt="0"/>
      <dgm:spPr/>
      <dgm:t>
        <a:bodyPr/>
        <a:lstStyle/>
        <a:p>
          <a:endParaRPr lang="ru-RU"/>
        </a:p>
      </dgm:t>
    </dgm:pt>
    <dgm:pt modelId="{A540D29B-9CDF-4E57-BEF5-E0594AEC4B45}" type="pres">
      <dgm:prSet presAssocID="{88B25B24-0166-4880-962C-BF66420B415D}" presName="txOne" presStyleLbl="node0" presStyleIdx="0" presStyleCnt="1" custScaleX="85729" custScaleY="71194">
        <dgm:presLayoutVars>
          <dgm:chPref val="3"/>
        </dgm:presLayoutVars>
      </dgm:prSet>
      <dgm:spPr/>
      <dgm:t>
        <a:bodyPr/>
        <a:lstStyle/>
        <a:p>
          <a:endParaRPr lang="ru-RU"/>
        </a:p>
      </dgm:t>
    </dgm:pt>
    <dgm:pt modelId="{F48FA940-4FC5-4548-9008-982691A73DE3}" type="pres">
      <dgm:prSet presAssocID="{88B25B24-0166-4880-962C-BF66420B415D}" presName="parTransOne" presStyleCnt="0"/>
      <dgm:spPr/>
      <dgm:t>
        <a:bodyPr/>
        <a:lstStyle/>
        <a:p>
          <a:endParaRPr lang="ru-RU"/>
        </a:p>
      </dgm:t>
    </dgm:pt>
    <dgm:pt modelId="{8FFA3FB0-CA9F-4888-8A96-1C57E5D98881}" type="pres">
      <dgm:prSet presAssocID="{88B25B24-0166-4880-962C-BF66420B415D}" presName="horzOne" presStyleCnt="0"/>
      <dgm:spPr/>
      <dgm:t>
        <a:bodyPr/>
        <a:lstStyle/>
        <a:p>
          <a:endParaRPr lang="ru-RU"/>
        </a:p>
      </dgm:t>
    </dgm:pt>
    <dgm:pt modelId="{0194D0AA-0E0D-4F95-94FA-EE920FCB766A}" type="pres">
      <dgm:prSet presAssocID="{BDD81ED5-D698-4733-A24C-3AAE00A19FED}" presName="vertTwo" presStyleCnt="0"/>
      <dgm:spPr/>
      <dgm:t>
        <a:bodyPr/>
        <a:lstStyle/>
        <a:p>
          <a:endParaRPr lang="ru-RU"/>
        </a:p>
      </dgm:t>
    </dgm:pt>
    <dgm:pt modelId="{9AF1B069-8204-463F-9E51-2074823ADDA5}" type="pres">
      <dgm:prSet presAssocID="{BDD81ED5-D698-4733-A24C-3AAE00A19FED}" presName="txTwo" presStyleLbl="node2" presStyleIdx="0" presStyleCnt="2">
        <dgm:presLayoutVars>
          <dgm:chPref val="3"/>
        </dgm:presLayoutVars>
      </dgm:prSet>
      <dgm:spPr/>
      <dgm:t>
        <a:bodyPr/>
        <a:lstStyle/>
        <a:p>
          <a:endParaRPr lang="ru-RU"/>
        </a:p>
      </dgm:t>
    </dgm:pt>
    <dgm:pt modelId="{33E20066-9B57-447F-9552-1E90F8C2C3BC}" type="pres">
      <dgm:prSet presAssocID="{BDD81ED5-D698-4733-A24C-3AAE00A19FED}" presName="horzTwo" presStyleCnt="0"/>
      <dgm:spPr/>
      <dgm:t>
        <a:bodyPr/>
        <a:lstStyle/>
        <a:p>
          <a:endParaRPr lang="ru-RU"/>
        </a:p>
      </dgm:t>
    </dgm:pt>
    <dgm:pt modelId="{FF88CE26-D6B2-4BC3-B353-4C20D7793A96}" type="pres">
      <dgm:prSet presAssocID="{65DB50B4-05ED-40AF-B6E7-E9E995BEAA8F}" presName="sibSpaceTwo" presStyleCnt="0"/>
      <dgm:spPr/>
      <dgm:t>
        <a:bodyPr/>
        <a:lstStyle/>
        <a:p>
          <a:endParaRPr lang="ru-RU"/>
        </a:p>
      </dgm:t>
    </dgm:pt>
    <dgm:pt modelId="{53E9ED43-6B8E-4E15-8F5C-09C6D92AD4E5}" type="pres">
      <dgm:prSet presAssocID="{5B4C3025-D504-4AAD-91F7-D88B3DC993A1}" presName="vertTwo" presStyleCnt="0"/>
      <dgm:spPr/>
      <dgm:t>
        <a:bodyPr/>
        <a:lstStyle/>
        <a:p>
          <a:endParaRPr lang="ru-RU"/>
        </a:p>
      </dgm:t>
    </dgm:pt>
    <dgm:pt modelId="{83781641-4286-4E8D-A7F6-F87620EFB657}" type="pres">
      <dgm:prSet presAssocID="{5B4C3025-D504-4AAD-91F7-D88B3DC993A1}" presName="txTwo" presStyleLbl="node2" presStyleIdx="1" presStyleCnt="2">
        <dgm:presLayoutVars>
          <dgm:chPref val="3"/>
        </dgm:presLayoutVars>
      </dgm:prSet>
      <dgm:spPr/>
      <dgm:t>
        <a:bodyPr/>
        <a:lstStyle/>
        <a:p>
          <a:endParaRPr lang="ru-RU"/>
        </a:p>
      </dgm:t>
    </dgm:pt>
    <dgm:pt modelId="{C130FBC2-3EAC-4F49-9306-26253A3F2D20}" type="pres">
      <dgm:prSet presAssocID="{5B4C3025-D504-4AAD-91F7-D88B3DC993A1}" presName="horzTwo" presStyleCnt="0"/>
      <dgm:spPr/>
      <dgm:t>
        <a:bodyPr/>
        <a:lstStyle/>
        <a:p>
          <a:endParaRPr lang="ru-RU"/>
        </a:p>
      </dgm:t>
    </dgm:pt>
  </dgm:ptLst>
  <dgm:cxnLst>
    <dgm:cxn modelId="{2FF6164A-8430-4C24-880B-5C2E84A870A2}" type="presOf" srcId="{BDD81ED5-D698-4733-A24C-3AAE00A19FED}" destId="{9AF1B069-8204-463F-9E51-2074823ADDA5}" srcOrd="0" destOrd="0" presId="urn:microsoft.com/office/officeart/2005/8/layout/hierarchy4"/>
    <dgm:cxn modelId="{3D4275BF-5C4C-4421-A5D5-0E46A086532B}" srcId="{88B25B24-0166-4880-962C-BF66420B415D}" destId="{5B4C3025-D504-4AAD-91F7-D88B3DC993A1}" srcOrd="1" destOrd="0" parTransId="{4F040DE1-6893-425C-9986-11AB90C77AA8}" sibTransId="{4B833345-77F7-40BF-B917-E044803A7CF6}"/>
    <dgm:cxn modelId="{03801DEB-EF25-49B1-A428-CA89F9ADC35C}" type="presOf" srcId="{5B4C3025-D504-4AAD-91F7-D88B3DC993A1}" destId="{83781641-4286-4E8D-A7F6-F87620EFB657}" srcOrd="0" destOrd="0" presId="urn:microsoft.com/office/officeart/2005/8/layout/hierarchy4"/>
    <dgm:cxn modelId="{2DDC3199-0F32-4F4A-B00F-9C9A27980547}" srcId="{935FC71D-1240-4BAB-9A26-D2BCFE095409}" destId="{88B25B24-0166-4880-962C-BF66420B415D}" srcOrd="0" destOrd="0" parTransId="{3C33818E-E8A8-4753-9B35-D108CC55DF42}" sibTransId="{6BADF923-4CFC-4BEA-BC8F-BEE69124AD78}"/>
    <dgm:cxn modelId="{F1965777-E56E-473A-A30D-7AF9FF87AC3A}" type="presOf" srcId="{88B25B24-0166-4880-962C-BF66420B415D}" destId="{A540D29B-9CDF-4E57-BEF5-E0594AEC4B45}" srcOrd="0" destOrd="0" presId="urn:microsoft.com/office/officeart/2005/8/layout/hierarchy4"/>
    <dgm:cxn modelId="{6EEFA919-7E78-436D-A0C4-7280F1B81B98}" type="presOf" srcId="{935FC71D-1240-4BAB-9A26-D2BCFE095409}" destId="{4FC8EA58-89B3-4489-AB2B-3B41A413BF9F}" srcOrd="0" destOrd="0" presId="urn:microsoft.com/office/officeart/2005/8/layout/hierarchy4"/>
    <dgm:cxn modelId="{2246B2BE-EB72-48A6-9ADE-0421DF34FCC4}" srcId="{88B25B24-0166-4880-962C-BF66420B415D}" destId="{BDD81ED5-D698-4733-A24C-3AAE00A19FED}" srcOrd="0" destOrd="0" parTransId="{1B601C4B-6BDD-4459-A88D-83841042F427}" sibTransId="{65DB50B4-05ED-40AF-B6E7-E9E995BEAA8F}"/>
    <dgm:cxn modelId="{75573705-A9A0-40D0-912E-9DEAFE9086D9}" type="presParOf" srcId="{4FC8EA58-89B3-4489-AB2B-3B41A413BF9F}" destId="{75CF7ED1-9413-43DA-910D-DB4996FFC5B4}" srcOrd="0" destOrd="0" presId="urn:microsoft.com/office/officeart/2005/8/layout/hierarchy4"/>
    <dgm:cxn modelId="{81C0EFD8-5E39-4EE7-A20D-EE9FBF0C91B0}" type="presParOf" srcId="{75CF7ED1-9413-43DA-910D-DB4996FFC5B4}" destId="{A540D29B-9CDF-4E57-BEF5-E0594AEC4B45}" srcOrd="0" destOrd="0" presId="urn:microsoft.com/office/officeart/2005/8/layout/hierarchy4"/>
    <dgm:cxn modelId="{10F77E99-2501-4476-BBA4-FC84AC23F638}" type="presParOf" srcId="{75CF7ED1-9413-43DA-910D-DB4996FFC5B4}" destId="{F48FA940-4FC5-4548-9008-982691A73DE3}" srcOrd="1" destOrd="0" presId="urn:microsoft.com/office/officeart/2005/8/layout/hierarchy4"/>
    <dgm:cxn modelId="{84F11618-8830-49D6-A6CA-F36C35BC6120}" type="presParOf" srcId="{75CF7ED1-9413-43DA-910D-DB4996FFC5B4}" destId="{8FFA3FB0-CA9F-4888-8A96-1C57E5D98881}" srcOrd="2" destOrd="0" presId="urn:microsoft.com/office/officeart/2005/8/layout/hierarchy4"/>
    <dgm:cxn modelId="{975617E1-B3FB-432A-8C66-4ED0092A7320}" type="presParOf" srcId="{8FFA3FB0-CA9F-4888-8A96-1C57E5D98881}" destId="{0194D0AA-0E0D-4F95-94FA-EE920FCB766A}" srcOrd="0" destOrd="0" presId="urn:microsoft.com/office/officeart/2005/8/layout/hierarchy4"/>
    <dgm:cxn modelId="{1E52E968-2993-4D24-AC1C-1462BA97C45C}" type="presParOf" srcId="{0194D0AA-0E0D-4F95-94FA-EE920FCB766A}" destId="{9AF1B069-8204-463F-9E51-2074823ADDA5}" srcOrd="0" destOrd="0" presId="urn:microsoft.com/office/officeart/2005/8/layout/hierarchy4"/>
    <dgm:cxn modelId="{D5C9A3E7-52AB-4852-847E-A929909A1C26}" type="presParOf" srcId="{0194D0AA-0E0D-4F95-94FA-EE920FCB766A}" destId="{33E20066-9B57-447F-9552-1E90F8C2C3BC}" srcOrd="1" destOrd="0" presId="urn:microsoft.com/office/officeart/2005/8/layout/hierarchy4"/>
    <dgm:cxn modelId="{714FBEBC-FCAB-4015-94FD-80D0A43621DB}" type="presParOf" srcId="{8FFA3FB0-CA9F-4888-8A96-1C57E5D98881}" destId="{FF88CE26-D6B2-4BC3-B353-4C20D7793A96}" srcOrd="1" destOrd="0" presId="urn:microsoft.com/office/officeart/2005/8/layout/hierarchy4"/>
    <dgm:cxn modelId="{116F4450-7A60-45AF-91B5-793325D4C2D1}" type="presParOf" srcId="{8FFA3FB0-CA9F-4888-8A96-1C57E5D98881}" destId="{53E9ED43-6B8E-4E15-8F5C-09C6D92AD4E5}" srcOrd="2" destOrd="0" presId="urn:microsoft.com/office/officeart/2005/8/layout/hierarchy4"/>
    <dgm:cxn modelId="{A50E39A3-6A6F-4052-96FD-6D85BBC59746}" type="presParOf" srcId="{53E9ED43-6B8E-4E15-8F5C-09C6D92AD4E5}" destId="{83781641-4286-4E8D-A7F6-F87620EFB657}" srcOrd="0" destOrd="0" presId="urn:microsoft.com/office/officeart/2005/8/layout/hierarchy4"/>
    <dgm:cxn modelId="{E345374E-C1F9-4A11-BB50-A0D3E47EF4D0}" type="presParOf" srcId="{53E9ED43-6B8E-4E15-8F5C-09C6D92AD4E5}" destId="{C130FBC2-3EAC-4F49-9306-26253A3F2D20}"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D82C26-454A-4182-9BFA-CD1F36C4C2E4}">
      <dsp:nvSpPr>
        <dsp:cNvPr id="0" name=""/>
        <dsp:cNvSpPr/>
      </dsp:nvSpPr>
      <dsp:spPr>
        <a:xfrm>
          <a:off x="1237" y="898"/>
          <a:ext cx="7653486" cy="1368902"/>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lvl="0" algn="ctr" defTabSz="2622550">
            <a:lnSpc>
              <a:spcPct val="90000"/>
            </a:lnSpc>
            <a:spcBef>
              <a:spcPct val="0"/>
            </a:spcBef>
            <a:spcAft>
              <a:spcPct val="35000"/>
            </a:spcAft>
          </a:pPr>
          <a:r>
            <a:rPr lang="ru-RU" sz="5900" b="1" kern="1200" dirty="0"/>
            <a:t>Определяет</a:t>
          </a:r>
        </a:p>
      </dsp:txBody>
      <dsp:txXfrm>
        <a:off x="41331" y="40992"/>
        <a:ext cx="7573298" cy="1288714"/>
      </dsp:txXfrm>
    </dsp:sp>
    <dsp:sp modelId="{6EBDF221-3FA1-4CA5-8D6B-C13E8D1FC47F}">
      <dsp:nvSpPr>
        <dsp:cNvPr id="0" name=""/>
        <dsp:cNvSpPr/>
      </dsp:nvSpPr>
      <dsp:spPr>
        <a:xfrm>
          <a:off x="1237" y="1740755"/>
          <a:ext cx="1799973" cy="1687370"/>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b="1" kern="1200" dirty="0">
              <a:latin typeface="Arial" panose="020B0604020202020204" pitchFamily="34" charset="0"/>
              <a:cs typeface="Arial" panose="020B0604020202020204" pitchFamily="34" charset="0"/>
            </a:rPr>
            <a:t>Формы</a:t>
          </a:r>
        </a:p>
      </dsp:txBody>
      <dsp:txXfrm>
        <a:off x="50658" y="1790176"/>
        <a:ext cx="1701131" cy="1588528"/>
      </dsp:txXfrm>
    </dsp:sp>
    <dsp:sp modelId="{86639ACD-6952-4D32-93BF-B440FC550D16}">
      <dsp:nvSpPr>
        <dsp:cNvPr id="0" name=""/>
        <dsp:cNvSpPr/>
      </dsp:nvSpPr>
      <dsp:spPr>
        <a:xfrm>
          <a:off x="1952408" y="1740755"/>
          <a:ext cx="1799973" cy="1624264"/>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b="1" kern="1200" dirty="0"/>
            <a:t>Участников</a:t>
          </a:r>
        </a:p>
      </dsp:txBody>
      <dsp:txXfrm>
        <a:off x="1999981" y="1788328"/>
        <a:ext cx="1704827" cy="1529118"/>
      </dsp:txXfrm>
    </dsp:sp>
    <dsp:sp modelId="{15F72910-AB3F-44E4-9797-246126155090}">
      <dsp:nvSpPr>
        <dsp:cNvPr id="0" name=""/>
        <dsp:cNvSpPr/>
      </dsp:nvSpPr>
      <dsp:spPr>
        <a:xfrm>
          <a:off x="3903579" y="1740755"/>
          <a:ext cx="1799973" cy="1586821"/>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b="1" kern="1200" dirty="0">
              <a:latin typeface="Arial" panose="020B0604020202020204" pitchFamily="34" charset="0"/>
              <a:cs typeface="Arial" panose="020B0604020202020204" pitchFamily="34" charset="0"/>
            </a:rPr>
            <a:t>Сроки</a:t>
          </a:r>
          <a:r>
            <a:rPr lang="ru-RU" sz="1700" kern="1200" dirty="0"/>
            <a:t> </a:t>
          </a:r>
        </a:p>
      </dsp:txBody>
      <dsp:txXfrm>
        <a:off x="3950055" y="1787231"/>
        <a:ext cx="1707021" cy="1493869"/>
      </dsp:txXfrm>
    </dsp:sp>
    <dsp:sp modelId="{9DEEB3D8-28F7-43C9-89EA-14120355271D}">
      <dsp:nvSpPr>
        <dsp:cNvPr id="0" name=""/>
        <dsp:cNvSpPr/>
      </dsp:nvSpPr>
      <dsp:spPr>
        <a:xfrm>
          <a:off x="5854750" y="1740755"/>
          <a:ext cx="1799973" cy="1608628"/>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b="1" kern="1200" dirty="0"/>
            <a:t>Организацию</a:t>
          </a:r>
        </a:p>
      </dsp:txBody>
      <dsp:txXfrm>
        <a:off x="5901865" y="1787870"/>
        <a:ext cx="1705743" cy="15143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0D29B-9CDF-4E57-BEF5-E0594AEC4B45}">
      <dsp:nvSpPr>
        <dsp:cNvPr id="0" name=""/>
        <dsp:cNvSpPr/>
      </dsp:nvSpPr>
      <dsp:spPr>
        <a:xfrm>
          <a:off x="647626" y="571"/>
          <a:ext cx="7740796" cy="2291623"/>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ru-RU" sz="4500" b="1" kern="1200" dirty="0">
              <a:latin typeface="Times New Roman" panose="02020603050405020304" pitchFamily="18" charset="0"/>
              <a:cs typeface="Times New Roman" panose="02020603050405020304" pitchFamily="18" charset="0"/>
            </a:rPr>
            <a:t>Формы проведения государственной итоговой аттестации</a:t>
          </a:r>
          <a:endParaRPr lang="ru-RU" sz="4500" kern="1200" dirty="0">
            <a:latin typeface="Times New Roman" panose="02020603050405020304" pitchFamily="18" charset="0"/>
            <a:cs typeface="Times New Roman" panose="02020603050405020304" pitchFamily="18" charset="0"/>
          </a:endParaRPr>
        </a:p>
      </dsp:txBody>
      <dsp:txXfrm>
        <a:off x="714745" y="67690"/>
        <a:ext cx="7606558" cy="2157385"/>
      </dsp:txXfrm>
    </dsp:sp>
    <dsp:sp modelId="{9AF1B069-8204-463F-9E51-2074823ADDA5}">
      <dsp:nvSpPr>
        <dsp:cNvPr id="0" name=""/>
        <dsp:cNvSpPr/>
      </dsp:nvSpPr>
      <dsp:spPr>
        <a:xfrm>
          <a:off x="3335" y="2573372"/>
          <a:ext cx="4332715" cy="3218844"/>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latin typeface="Times New Roman" panose="02020603050405020304" pitchFamily="18" charset="0"/>
              <a:cs typeface="Times New Roman" panose="02020603050405020304" pitchFamily="18" charset="0"/>
            </a:rPr>
            <a:t>Единый государственный экзамен – ЕГЭ</a:t>
          </a:r>
          <a:endParaRPr lang="ru-RU" sz="2800" b="1" kern="1200" dirty="0">
            <a:latin typeface="Times New Roman" panose="02020603050405020304" pitchFamily="18" charset="0"/>
            <a:cs typeface="Times New Roman" panose="02020603050405020304" pitchFamily="18" charset="0"/>
          </a:endParaRPr>
        </a:p>
      </dsp:txBody>
      <dsp:txXfrm>
        <a:off x="97612" y="2667649"/>
        <a:ext cx="4144161" cy="3030290"/>
      </dsp:txXfrm>
    </dsp:sp>
    <dsp:sp modelId="{83781641-4286-4E8D-A7F6-F87620EFB657}">
      <dsp:nvSpPr>
        <dsp:cNvPr id="0" name=""/>
        <dsp:cNvSpPr/>
      </dsp:nvSpPr>
      <dsp:spPr>
        <a:xfrm>
          <a:off x="4699999" y="2573372"/>
          <a:ext cx="4332715" cy="3218844"/>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smtClean="0">
              <a:latin typeface="Times New Roman" panose="02020603050405020304" pitchFamily="18" charset="0"/>
              <a:cs typeface="Times New Roman" panose="02020603050405020304" pitchFamily="18" charset="0"/>
            </a:rPr>
            <a:t>Государственный выпускной экзамен - ГВЭ</a:t>
          </a:r>
          <a:endParaRPr lang="ru-RU" sz="2800" b="1" kern="1200" dirty="0">
            <a:latin typeface="Times New Roman" panose="02020603050405020304" pitchFamily="18" charset="0"/>
            <a:cs typeface="Times New Roman" panose="02020603050405020304" pitchFamily="18" charset="0"/>
          </a:endParaRPr>
        </a:p>
      </dsp:txBody>
      <dsp:txXfrm>
        <a:off x="4794276" y="2667649"/>
        <a:ext cx="4144161" cy="303029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396FF32C-226E-4F63-8572-B4FE8572DABC}" type="datetimeFigureOut">
              <a:rPr lang="ru-RU"/>
              <a:pPr>
                <a:defRPr/>
              </a:pPr>
              <a:t>20.01.2026</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6586240-A3F3-4591-ABC8-7DD713AECA8F}" type="slidenum">
              <a:rPr lang="ru-RU" altLang="ru-RU"/>
              <a:pPr/>
              <a:t>‹#›</a:t>
            </a:fld>
            <a:endParaRPr lang="ru-RU" altLang="ru-RU"/>
          </a:p>
        </p:txBody>
      </p:sp>
    </p:spTree>
    <p:extLst>
      <p:ext uri="{BB962C8B-B14F-4D97-AF65-F5344CB8AC3E}">
        <p14:creationId xmlns:p14="http://schemas.microsoft.com/office/powerpoint/2010/main" val="20797613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717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AB1FFEA-E1EC-475B-9CBD-3516989EF8A8}" type="slidenum">
              <a:rPr lang="ru-RU" altLang="ru-RU">
                <a:solidFill>
                  <a:srgbClr val="000000"/>
                </a:solidFill>
                <a:latin typeface="Calibri" pitchFamily="34" charset="0"/>
              </a:rPr>
              <a:pPr/>
              <a:t>3</a:t>
            </a:fld>
            <a:endParaRPr lang="ru-RU" altLang="ru-RU">
              <a:solidFill>
                <a:srgbClr val="000000"/>
              </a:solidFill>
              <a:latin typeface="Calibri" pitchFamily="34" charset="0"/>
            </a:endParaRPr>
          </a:p>
        </p:txBody>
      </p:sp>
    </p:spTree>
    <p:extLst>
      <p:ext uri="{BB962C8B-B14F-4D97-AF65-F5344CB8AC3E}">
        <p14:creationId xmlns:p14="http://schemas.microsoft.com/office/powerpoint/2010/main" val="192130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spcBef>
                <a:spcPct val="0"/>
              </a:spcBef>
            </a:pPr>
            <a:r>
              <a:rPr lang="ru-RU" altLang="ru-RU" smtClean="0"/>
              <a:t> </a:t>
            </a:r>
            <a:r>
              <a:rPr lang="ru-RU" altLang="ru-RU" smtClean="0">
                <a:solidFill>
                  <a:srgbClr val="2E3192"/>
                </a:solidFill>
                <a:latin typeface="Cambria" pitchFamily="18" charset="0"/>
              </a:rPr>
              <a:t> </a:t>
            </a:r>
          </a:p>
          <a:p>
            <a:pPr defTabSz="457200" eaLnBrk="1" hangingPunct="1">
              <a:spcBef>
                <a:spcPct val="0"/>
              </a:spcBef>
            </a:pPr>
            <a:endParaRPr lang="ru-RU" altLang="ru-RU" smtClean="0"/>
          </a:p>
          <a:p>
            <a:pPr defTabSz="457200" eaLnBrk="1" hangingPunct="1">
              <a:spcBef>
                <a:spcPct val="0"/>
              </a:spcBef>
            </a:pPr>
            <a:endParaRPr lang="ru-RU" altLang="ru-RU" smtClean="0"/>
          </a:p>
        </p:txBody>
      </p:sp>
      <p:sp>
        <p:nvSpPr>
          <p:cNvPr id="7680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2B45D09-07B5-4261-9535-DC9A0E4AC521}" type="slidenum">
              <a:rPr lang="ru-RU" altLang="ru-RU">
                <a:latin typeface="Calibri" pitchFamily="34" charset="0"/>
              </a:rPr>
              <a:pPr/>
              <a:t>59</a:t>
            </a:fld>
            <a:endParaRPr lang="ru-RU" altLang="ru-RU">
              <a:latin typeface="Calibri" pitchFamily="34" charset="0"/>
            </a:endParaRPr>
          </a:p>
        </p:txBody>
      </p:sp>
    </p:spTree>
    <p:extLst>
      <p:ext uri="{BB962C8B-B14F-4D97-AF65-F5344CB8AC3E}">
        <p14:creationId xmlns:p14="http://schemas.microsoft.com/office/powerpoint/2010/main" val="3009102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6668E769-61C2-4E5A-95C8-C773BE43475F}" type="slidenum">
              <a:rPr lang="ru-RU" altLang="ru-RU" smtClean="0"/>
              <a:pPr/>
              <a:t>‹#›</a:t>
            </a:fld>
            <a:endParaRPr lang="ru-RU" altLang="ru-RU"/>
          </a:p>
        </p:txBody>
      </p:sp>
    </p:spTree>
    <p:extLst>
      <p:ext uri="{BB962C8B-B14F-4D97-AF65-F5344CB8AC3E}">
        <p14:creationId xmlns:p14="http://schemas.microsoft.com/office/powerpoint/2010/main" val="1083354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6668E769-61C2-4E5A-95C8-C773BE43475F}" type="slidenum">
              <a:rPr lang="ru-RU" altLang="ru-RU" smtClean="0"/>
              <a:pPr/>
              <a:t>‹#›</a:t>
            </a:fld>
            <a:endParaRPr lang="ru-RU" altLang="ru-RU"/>
          </a:p>
        </p:txBody>
      </p:sp>
    </p:spTree>
    <p:extLst>
      <p:ext uri="{BB962C8B-B14F-4D97-AF65-F5344CB8AC3E}">
        <p14:creationId xmlns:p14="http://schemas.microsoft.com/office/powerpoint/2010/main" val="1684137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6668E769-61C2-4E5A-95C8-C773BE43475F}" type="slidenum">
              <a:rPr lang="ru-RU" altLang="ru-RU" smtClean="0"/>
              <a:pPr/>
              <a:t>‹#›</a:t>
            </a:fld>
            <a:endParaRPr lang="ru-RU" alt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377793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668E769-61C2-4E5A-95C8-C773BE43475F}" type="slidenum">
              <a:rPr lang="ru-RU" altLang="ru-RU" smtClean="0"/>
              <a:pPr/>
              <a:t>‹#›</a:t>
            </a:fld>
            <a:endParaRPr lang="ru-RU" altLang="ru-RU"/>
          </a:p>
        </p:txBody>
      </p:sp>
    </p:spTree>
    <p:extLst>
      <p:ext uri="{BB962C8B-B14F-4D97-AF65-F5344CB8AC3E}">
        <p14:creationId xmlns:p14="http://schemas.microsoft.com/office/powerpoint/2010/main" val="3880835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668E769-61C2-4E5A-95C8-C773BE43475F}" type="slidenum">
              <a:rPr lang="ru-RU" altLang="ru-RU" smtClean="0"/>
              <a:pPr/>
              <a:t>‹#›</a:t>
            </a:fld>
            <a:endParaRPr lang="ru-RU" alt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3982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668E769-61C2-4E5A-95C8-C773BE43475F}" type="slidenum">
              <a:rPr lang="ru-RU" altLang="ru-RU" smtClean="0"/>
              <a:pPr/>
              <a:t>‹#›</a:t>
            </a:fld>
            <a:endParaRPr lang="ru-RU" altLang="ru-RU"/>
          </a:p>
        </p:txBody>
      </p:sp>
    </p:spTree>
    <p:extLst>
      <p:ext uri="{BB962C8B-B14F-4D97-AF65-F5344CB8AC3E}">
        <p14:creationId xmlns:p14="http://schemas.microsoft.com/office/powerpoint/2010/main" val="4195671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A43262-B97D-4A69-9F60-E8CDD94CC829}" type="slidenum">
              <a:rPr lang="ru-RU" altLang="ru-RU" smtClean="0"/>
              <a:pPr/>
              <a:t>‹#›</a:t>
            </a:fld>
            <a:endParaRPr lang="ru-RU" altLang="ru-RU"/>
          </a:p>
        </p:txBody>
      </p:sp>
    </p:spTree>
    <p:extLst>
      <p:ext uri="{BB962C8B-B14F-4D97-AF65-F5344CB8AC3E}">
        <p14:creationId xmlns:p14="http://schemas.microsoft.com/office/powerpoint/2010/main" val="1315661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D00723-BA24-4E77-B8B2-9F0AF1EE6812}" type="slidenum">
              <a:rPr lang="ru-RU" altLang="ru-RU" smtClean="0"/>
              <a:pPr/>
              <a:t>‹#›</a:t>
            </a:fld>
            <a:endParaRPr lang="ru-RU" altLang="ru-RU"/>
          </a:p>
        </p:txBody>
      </p:sp>
    </p:spTree>
    <p:extLst>
      <p:ext uri="{BB962C8B-B14F-4D97-AF65-F5344CB8AC3E}">
        <p14:creationId xmlns:p14="http://schemas.microsoft.com/office/powerpoint/2010/main" val="27199665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cSld name="1_Титульный слайд">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4213" y="260350"/>
            <a:ext cx="7772400" cy="1470025"/>
          </a:xfrm>
          <a:noFill/>
          <a:ln w="9525">
            <a:noFill/>
          </a:ln>
        </p:spPr>
        <p:txBody>
          <a:bodyPr/>
          <a:lstStyle>
            <a:lvl1pPr>
              <a:defRPr/>
            </a:lvl1pPr>
          </a:lstStyle>
          <a:p>
            <a:pPr lvl="0"/>
            <a:r>
              <a:rPr lang="ru-RU" noProof="0" smtClean="0"/>
              <a:t>Образец заголовка</a:t>
            </a:r>
            <a:endParaRPr lang="ru-RU" noProof="0"/>
          </a:p>
        </p:txBody>
      </p:sp>
      <p:sp>
        <p:nvSpPr>
          <p:cNvPr id="4" name="Rectangle 4"/>
          <p:cNvSpPr>
            <a:spLocks noGrp="1" noChangeArrowheads="1"/>
          </p:cNvSpPr>
          <p:nvPr>
            <p:ph type="dt" sz="half" idx="10"/>
          </p:nvPr>
        </p:nvSpPr>
        <p:spPr>
          <a:xfrm>
            <a:off x="457200" y="6245225"/>
            <a:ext cx="2133600" cy="476250"/>
          </a:xfrm>
        </p:spPr>
        <p:txBody>
          <a:bodyPr/>
          <a:lstStyle>
            <a:lvl1pPr>
              <a:defRPr/>
            </a:lvl1pPr>
          </a:lstStyle>
          <a:p>
            <a:pPr>
              <a:defRPr/>
            </a:pPr>
            <a:endParaRPr lang="ru-RU"/>
          </a:p>
        </p:txBody>
      </p:sp>
      <p:sp>
        <p:nvSpPr>
          <p:cNvPr id="5" name="Rectangle 5"/>
          <p:cNvSpPr>
            <a:spLocks noGrp="1" noChangeArrowheads="1"/>
          </p:cNvSpPr>
          <p:nvPr>
            <p:ph type="ftr" sz="quarter" idx="11"/>
          </p:nvPr>
        </p:nvSpPr>
        <p:spPr>
          <a:xfrm>
            <a:off x="3124200" y="6245225"/>
            <a:ext cx="2895600" cy="476250"/>
          </a:xfrm>
        </p:spPr>
        <p:txBody>
          <a:bodyPr/>
          <a:lstStyle>
            <a:lvl1pPr>
              <a:defRPr/>
            </a:lvl1pPr>
          </a:lstStyle>
          <a:p>
            <a:pPr>
              <a:defRPr/>
            </a:pPr>
            <a:endParaRPr lang="ru-RU"/>
          </a:p>
        </p:txBody>
      </p:sp>
      <p:sp>
        <p:nvSpPr>
          <p:cNvPr id="6" name="Rectangle 6"/>
          <p:cNvSpPr>
            <a:spLocks noGrp="1" noChangeArrowheads="1"/>
          </p:cNvSpPr>
          <p:nvPr>
            <p:ph type="sldNum" sz="quarter" idx="12"/>
          </p:nvPr>
        </p:nvSpPr>
        <p:spPr>
          <a:xfrm>
            <a:off x="6553200" y="6245225"/>
            <a:ext cx="2133600" cy="476250"/>
          </a:xfrm>
        </p:spPr>
        <p:txBody>
          <a:bodyPr/>
          <a:lstStyle>
            <a:lvl1pPr>
              <a:defRPr/>
            </a:lvl1pPr>
          </a:lstStyle>
          <a:p>
            <a:fld id="{4607F182-5101-4D6A-B112-68EF507C1062}" type="slidenum">
              <a:rPr lang="ru-RU" altLang="ru-RU"/>
              <a:pPr/>
              <a:t>‹#›</a:t>
            </a:fld>
            <a:endParaRPr lang="ru-RU" altLang="ru-RU"/>
          </a:p>
        </p:txBody>
      </p:sp>
    </p:spTree>
    <p:extLst>
      <p:ext uri="{BB962C8B-B14F-4D97-AF65-F5344CB8AC3E}">
        <p14:creationId xmlns:p14="http://schemas.microsoft.com/office/powerpoint/2010/main" val="2820850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1AF7A18-BE61-4356-B2D0-F31C213F986B}" type="slidenum">
              <a:rPr lang="ru-RU" altLang="ru-RU" smtClean="0"/>
              <a:pPr/>
              <a:t>‹#›</a:t>
            </a:fld>
            <a:endParaRPr lang="ru-RU" altLang="ru-RU"/>
          </a:p>
        </p:txBody>
      </p:sp>
    </p:spTree>
    <p:extLst>
      <p:ext uri="{BB962C8B-B14F-4D97-AF65-F5344CB8AC3E}">
        <p14:creationId xmlns:p14="http://schemas.microsoft.com/office/powerpoint/2010/main" val="3177565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F66A539-FE0F-4382-B4B4-FFCEB7AA47B9}" type="slidenum">
              <a:rPr lang="ru-RU" altLang="ru-RU" smtClean="0"/>
              <a:pPr/>
              <a:t>‹#›</a:t>
            </a:fld>
            <a:endParaRPr lang="ru-RU" altLang="ru-RU"/>
          </a:p>
        </p:txBody>
      </p:sp>
    </p:spTree>
    <p:extLst>
      <p:ext uri="{BB962C8B-B14F-4D97-AF65-F5344CB8AC3E}">
        <p14:creationId xmlns:p14="http://schemas.microsoft.com/office/powerpoint/2010/main" val="758414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C6A99CC5-9CC0-44F9-929C-4E823EB94356}" type="slidenum">
              <a:rPr lang="ru-RU" altLang="ru-RU" smtClean="0"/>
              <a:pPr/>
              <a:t>‹#›</a:t>
            </a:fld>
            <a:endParaRPr lang="ru-RU" altLang="ru-RU"/>
          </a:p>
        </p:txBody>
      </p:sp>
    </p:spTree>
    <p:extLst>
      <p:ext uri="{BB962C8B-B14F-4D97-AF65-F5344CB8AC3E}">
        <p14:creationId xmlns:p14="http://schemas.microsoft.com/office/powerpoint/2010/main" val="2204719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endParaRPr lang="ru-RU"/>
          </a:p>
        </p:txBody>
      </p:sp>
      <p:sp>
        <p:nvSpPr>
          <p:cNvPr id="8" name="Footer Placeholder 7"/>
          <p:cNvSpPr>
            <a:spLocks noGrp="1"/>
          </p:cNvSpPr>
          <p:nvPr>
            <p:ph type="ftr" sz="quarter" idx="11"/>
          </p:nvPr>
        </p:nvSpPr>
        <p:spPr/>
        <p:txBody>
          <a:bodyPr/>
          <a:lstStyle/>
          <a:p>
            <a:pPr>
              <a:defRPr/>
            </a:pPr>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6A27E4A2-E6F2-4E77-807B-05D069385DD5}" type="slidenum">
              <a:rPr lang="ru-RU" altLang="ru-RU" smtClean="0"/>
              <a:pPr/>
              <a:t>‹#›</a:t>
            </a:fld>
            <a:endParaRPr lang="ru-RU" altLang="ru-RU"/>
          </a:p>
        </p:txBody>
      </p:sp>
    </p:spTree>
    <p:extLst>
      <p:ext uri="{BB962C8B-B14F-4D97-AF65-F5344CB8AC3E}">
        <p14:creationId xmlns:p14="http://schemas.microsoft.com/office/powerpoint/2010/main" val="3656518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p>
        </p:txBody>
      </p:sp>
      <p:sp>
        <p:nvSpPr>
          <p:cNvPr id="4" name="Footer Placeholder 3"/>
          <p:cNvSpPr>
            <a:spLocks noGrp="1"/>
          </p:cNvSpPr>
          <p:nvPr>
            <p:ph type="ftr" sz="quarter" idx="11"/>
          </p:nvPr>
        </p:nvSpPr>
        <p:spPr/>
        <p:txBody>
          <a:bodyPr/>
          <a:lstStyle/>
          <a:p>
            <a:pPr>
              <a:defRPr/>
            </a:pPr>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3859828-3016-46B4-8008-873653FE2A8A}" type="slidenum">
              <a:rPr lang="ru-RU" altLang="ru-RU" smtClean="0"/>
              <a:pPr/>
              <a:t>‹#›</a:t>
            </a:fld>
            <a:endParaRPr lang="ru-RU" altLang="ru-RU"/>
          </a:p>
        </p:txBody>
      </p:sp>
    </p:spTree>
    <p:extLst>
      <p:ext uri="{BB962C8B-B14F-4D97-AF65-F5344CB8AC3E}">
        <p14:creationId xmlns:p14="http://schemas.microsoft.com/office/powerpoint/2010/main" val="1092172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p>
        </p:txBody>
      </p:sp>
      <p:sp>
        <p:nvSpPr>
          <p:cNvPr id="3" name="Footer Placeholder 2"/>
          <p:cNvSpPr>
            <a:spLocks noGrp="1"/>
          </p:cNvSpPr>
          <p:nvPr>
            <p:ph type="ftr" sz="quarter" idx="11"/>
          </p:nvPr>
        </p:nvSpPr>
        <p:spPr/>
        <p:txBody>
          <a:bodyPr/>
          <a:lstStyle/>
          <a:p>
            <a:pPr>
              <a:defRPr/>
            </a:pPr>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F26FBC6-78AF-4FC5-8A13-17744743F5F4}" type="slidenum">
              <a:rPr lang="ru-RU" altLang="ru-RU" smtClean="0"/>
              <a:pPr/>
              <a:t>‹#›</a:t>
            </a:fld>
            <a:endParaRPr lang="ru-RU" altLang="ru-RU"/>
          </a:p>
        </p:txBody>
      </p:sp>
    </p:spTree>
    <p:extLst>
      <p:ext uri="{BB962C8B-B14F-4D97-AF65-F5344CB8AC3E}">
        <p14:creationId xmlns:p14="http://schemas.microsoft.com/office/powerpoint/2010/main" val="1391031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D2B2320-0211-4A5C-9ED6-A6E6F10A3023}" type="slidenum">
              <a:rPr lang="ru-RU" altLang="ru-RU" smtClean="0"/>
              <a:pPr/>
              <a:t>‹#›</a:t>
            </a:fld>
            <a:endParaRPr lang="ru-RU" altLang="ru-RU"/>
          </a:p>
        </p:txBody>
      </p:sp>
    </p:spTree>
    <p:extLst>
      <p:ext uri="{BB962C8B-B14F-4D97-AF65-F5344CB8AC3E}">
        <p14:creationId xmlns:p14="http://schemas.microsoft.com/office/powerpoint/2010/main" val="727041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5A8345A-AE38-41A7-B629-D5F27C8519FF}" type="slidenum">
              <a:rPr lang="ru-RU" altLang="ru-RU" smtClean="0"/>
              <a:pPr/>
              <a:t>‹#›</a:t>
            </a:fld>
            <a:endParaRPr lang="ru-RU" altLang="ru-RU"/>
          </a:p>
        </p:txBody>
      </p:sp>
    </p:spTree>
    <p:extLst>
      <p:ext uri="{BB962C8B-B14F-4D97-AF65-F5344CB8AC3E}">
        <p14:creationId xmlns:p14="http://schemas.microsoft.com/office/powerpoint/2010/main" val="2173849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6668E769-61C2-4E5A-95C8-C773BE43475F}" type="slidenum">
              <a:rPr lang="ru-RU" altLang="ru-RU" smtClean="0"/>
              <a:pPr/>
              <a:t>‹#›</a:t>
            </a:fld>
            <a:endParaRPr lang="ru-RU" altLang="ru-RU"/>
          </a:p>
        </p:txBody>
      </p:sp>
    </p:spTree>
    <p:extLst>
      <p:ext uri="{BB962C8B-B14F-4D97-AF65-F5344CB8AC3E}">
        <p14:creationId xmlns:p14="http://schemas.microsoft.com/office/powerpoint/2010/main" val="4289873784"/>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7" r:id="rId12"/>
    <p:sldLayoutId id="2147483948" r:id="rId13"/>
    <p:sldLayoutId id="2147483949" r:id="rId14"/>
    <p:sldLayoutId id="2147483950" r:id="rId15"/>
    <p:sldLayoutId id="2147483951" r:id="rId16"/>
    <p:sldLayoutId id="2147483952"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t-j.ru/ege-twice/" TargetMode="External"/><Relationship Id="rId2" Type="http://schemas.openxmlformats.org/officeDocument/2006/relationships/hyperlink" Target="https://t-j.ru/ege-vyipusknikam-proshlih-let/"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ege.edu.ru/ru/main/brief-glossary/" TargetMode="External"/><Relationship Id="rId2" Type="http://schemas.openxmlformats.org/officeDocument/2006/relationships/hyperlink" Target="http://www.ege.edu.ru/ru/main/min-points/"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hyperlink" Target="http://www.ege.edu.ru/ru/main/blanks/" TargetMode="External"/><Relationship Id="rId2" Type="http://schemas.openxmlformats.org/officeDocument/2006/relationships/hyperlink" Target="http://www.ege.edu.ru/ru/main/brief-glossary/" TargetMode="External"/><Relationship Id="rId1" Type="http://schemas.openxmlformats.org/officeDocument/2006/relationships/slideLayout" Target="../slideLayouts/slideLayout2.xml"/><Relationship Id="rId5" Type="http://schemas.openxmlformats.org/officeDocument/2006/relationships/hyperlink" Target="http://obrnadzor.gov.ru/ru/" TargetMode="External"/><Relationship Id="rId4" Type="http://schemas.openxmlformats.org/officeDocument/2006/relationships/hyperlink" Target="http://www.ege.edu.ru/ru/main/schedul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www.ege.edu.ru/ru/main/brief-glossary/"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11560" y="476251"/>
            <a:ext cx="7848872" cy="4176886"/>
          </a:xfrm>
          <a:noFill/>
          <a:ln w="19050"/>
          <a:extLst>
            <a:ext uri="{909E8E84-426E-40DD-AFC4-6F175D3DCCD1}">
              <a14:hiddenFill xmlns:a14="http://schemas.microsoft.com/office/drawing/2010/main">
                <a:solidFill>
                  <a:schemeClr val="bg1">
                    <a:alpha val="89803"/>
                  </a:schemeClr>
                </a:solidFill>
              </a14:hiddenFill>
            </a:ext>
            <a:ext uri="{91240B29-F687-4F45-9708-019B960494DF}">
              <a14:hiddenLine xmlns:a14="http://schemas.microsoft.com/office/drawing/2010/main" w="19050">
                <a:solidFill>
                  <a:schemeClr val="bg1"/>
                </a:solidFill>
                <a:miter lim="800000"/>
                <a:headEnd/>
                <a:tailEnd/>
              </a14:hiddenLine>
            </a:ext>
          </a:extLst>
        </p:spPr>
        <p:txBody>
          <a:bodyPr>
            <a:normAutofit fontScale="90000"/>
          </a:bodyPr>
          <a:lstStyle/>
          <a:p>
            <a:pPr algn="ctr"/>
            <a:r>
              <a:rPr lang="ru-RU" altLang="ru-RU" sz="3600" i="1" dirty="0" smtClean="0">
                <a:latin typeface="Times New Roman" pitchFamily="18" charset="0"/>
              </a:rPr>
              <a:t/>
            </a:r>
            <a:br>
              <a:rPr lang="ru-RU" altLang="ru-RU" sz="3600" i="1" dirty="0" smtClean="0">
                <a:latin typeface="Times New Roman" pitchFamily="18" charset="0"/>
              </a:rPr>
            </a:br>
            <a:r>
              <a:rPr lang="ru-RU" altLang="ru-RU" sz="3600" i="1" dirty="0" smtClean="0">
                <a:latin typeface="Times New Roman" pitchFamily="18" charset="0"/>
              </a:rPr>
              <a:t/>
            </a:r>
            <a:br>
              <a:rPr lang="ru-RU" altLang="ru-RU" sz="3600" i="1" dirty="0" smtClean="0">
                <a:latin typeface="Times New Roman" pitchFamily="18" charset="0"/>
              </a:rPr>
            </a:br>
            <a:r>
              <a:rPr lang="ru-RU" altLang="ru-RU" sz="3600" b="1" i="1" dirty="0" smtClean="0">
                <a:latin typeface="Times New Roman" pitchFamily="18" charset="0"/>
              </a:rPr>
              <a:t>РОДИТЕЛЬСКОЕ СОБРАНИЕ </a:t>
            </a:r>
            <a:br>
              <a:rPr lang="ru-RU" altLang="ru-RU" sz="3600" b="1" i="1" dirty="0" smtClean="0">
                <a:latin typeface="Times New Roman" pitchFamily="18" charset="0"/>
              </a:rPr>
            </a:br>
            <a:r>
              <a:rPr lang="ru-RU" altLang="ru-RU" sz="3200" b="1" i="1" dirty="0" smtClean="0">
                <a:solidFill>
                  <a:srgbClr val="C00000"/>
                </a:solidFill>
                <a:latin typeface="Times New Roman" pitchFamily="18" charset="0"/>
              </a:rPr>
              <a:t>«Подготовка к проведению </a:t>
            </a:r>
            <a:br>
              <a:rPr lang="ru-RU" altLang="ru-RU" sz="3200" b="1" i="1" dirty="0" smtClean="0">
                <a:solidFill>
                  <a:srgbClr val="C00000"/>
                </a:solidFill>
                <a:latin typeface="Times New Roman" pitchFamily="18" charset="0"/>
              </a:rPr>
            </a:br>
            <a:r>
              <a:rPr lang="ru-RU" altLang="ru-RU" sz="3200" b="1" i="1" dirty="0" smtClean="0">
                <a:solidFill>
                  <a:srgbClr val="C00000"/>
                </a:solidFill>
                <a:latin typeface="Times New Roman" pitchFamily="18" charset="0"/>
              </a:rPr>
              <a:t>государственной итоговой</a:t>
            </a:r>
            <a:br>
              <a:rPr lang="ru-RU" altLang="ru-RU" sz="3200" b="1" i="1" dirty="0" smtClean="0">
                <a:solidFill>
                  <a:srgbClr val="C00000"/>
                </a:solidFill>
                <a:latin typeface="Times New Roman" pitchFamily="18" charset="0"/>
              </a:rPr>
            </a:br>
            <a:r>
              <a:rPr lang="ru-RU" altLang="ru-RU" sz="3200" b="1" i="1" dirty="0" smtClean="0">
                <a:solidFill>
                  <a:srgbClr val="C00000"/>
                </a:solidFill>
                <a:latin typeface="Times New Roman" pitchFamily="18" charset="0"/>
              </a:rPr>
              <a:t>аттестации выпускников 11 класса                                          в формате ЕГЭ  </a:t>
            </a:r>
            <a:r>
              <a:rPr lang="ru-RU" altLang="ru-RU" sz="3200" b="1" i="1" dirty="0">
                <a:solidFill>
                  <a:srgbClr val="C00000"/>
                </a:solidFill>
                <a:latin typeface="Times New Roman" pitchFamily="18" charset="0"/>
              </a:rPr>
              <a:t>в </a:t>
            </a:r>
            <a:r>
              <a:rPr lang="ru-RU" altLang="ru-RU" sz="3200" b="1" i="1" dirty="0" smtClean="0">
                <a:solidFill>
                  <a:srgbClr val="C00000"/>
                </a:solidFill>
                <a:latin typeface="Times New Roman" pitchFamily="18" charset="0"/>
              </a:rPr>
              <a:t>2026 году»</a:t>
            </a:r>
            <a:r>
              <a:rPr lang="ru-RU" altLang="ru-RU" sz="3600" b="1" i="1" dirty="0" smtClean="0">
                <a:solidFill>
                  <a:srgbClr val="C00000"/>
                </a:solidFill>
                <a:latin typeface="Times New Roman" pitchFamily="18" charset="0"/>
              </a:rPr>
              <a:t> </a:t>
            </a:r>
            <a:r>
              <a:rPr lang="ru-RU" altLang="ru-RU" sz="3600" i="1" dirty="0" smtClean="0">
                <a:latin typeface="Times New Roman" pitchFamily="18" charset="0"/>
              </a:rPr>
              <a:t/>
            </a:r>
            <a:br>
              <a:rPr lang="ru-RU" altLang="ru-RU" sz="3600" i="1" dirty="0" smtClean="0">
                <a:latin typeface="Times New Roman" pitchFamily="18" charset="0"/>
              </a:rPr>
            </a:br>
            <a:r>
              <a:rPr lang="ru-RU" altLang="ru-RU" sz="3200" i="1" dirty="0" smtClean="0">
                <a:latin typeface="Times New Roman" pitchFamily="18" charset="0"/>
              </a:rPr>
              <a:t>                                                               </a:t>
            </a:r>
            <a:br>
              <a:rPr lang="ru-RU" altLang="ru-RU" sz="3200" i="1" dirty="0" smtClean="0">
                <a:latin typeface="Times New Roman" pitchFamily="18" charset="0"/>
              </a:rPr>
            </a:br>
            <a:r>
              <a:rPr lang="ru-RU" altLang="ru-RU" sz="3200" i="1" dirty="0" smtClean="0">
                <a:latin typeface="Times New Roman" pitchFamily="18" charset="0"/>
              </a:rPr>
              <a:t/>
            </a:r>
            <a:br>
              <a:rPr lang="ru-RU" altLang="ru-RU" sz="3200" i="1" dirty="0" smtClean="0">
                <a:latin typeface="Times New Roman" pitchFamily="18" charset="0"/>
              </a:rPr>
            </a:br>
            <a:r>
              <a:rPr lang="ru-RU" altLang="ru-RU" sz="3200" i="1" dirty="0" smtClean="0">
                <a:latin typeface="Times New Roman" pitchFamily="18" charset="0"/>
              </a:rPr>
              <a:t>                                                    </a:t>
            </a:r>
            <a:r>
              <a:rPr lang="ru-RU" altLang="ru-RU" sz="2000" i="1" dirty="0" smtClean="0">
                <a:latin typeface="Times New Roman" pitchFamily="18" charset="0"/>
              </a:rPr>
              <a:t/>
            </a:r>
            <a:br>
              <a:rPr lang="ru-RU" altLang="ru-RU" sz="2000" i="1" dirty="0" smtClean="0">
                <a:latin typeface="Times New Roman" pitchFamily="18" charset="0"/>
              </a:rPr>
            </a:br>
            <a:r>
              <a:rPr lang="ru-RU" altLang="ru-RU" sz="2000" i="1" dirty="0" smtClean="0">
                <a:latin typeface="Times New Roman" pitchFamily="18" charset="0"/>
              </a:rPr>
              <a:t>                                          </a:t>
            </a:r>
            <a:br>
              <a:rPr lang="ru-RU" altLang="ru-RU" sz="2000" i="1" dirty="0" smtClean="0">
                <a:latin typeface="Times New Roman" pitchFamily="18" charset="0"/>
              </a:rPr>
            </a:br>
            <a:r>
              <a:rPr lang="ru-RU" altLang="ru-RU" sz="3200" i="1" dirty="0" smtClean="0">
                <a:latin typeface="Times New Roman" pitchFamily="18" charset="0"/>
              </a:rPr>
              <a:t/>
            </a:r>
            <a:br>
              <a:rPr lang="ru-RU" altLang="ru-RU" sz="3200" i="1" dirty="0" smtClean="0">
                <a:latin typeface="Times New Roman" pitchFamily="18" charset="0"/>
              </a:rPr>
            </a:br>
            <a:r>
              <a:rPr lang="ru-RU" altLang="ru-RU" sz="1800" i="1" dirty="0" smtClean="0">
                <a:latin typeface="Times New Roman" pitchFamily="18" charset="0"/>
              </a:rPr>
              <a:t/>
            </a:r>
            <a:br>
              <a:rPr lang="ru-RU" altLang="ru-RU" sz="1800" i="1" dirty="0" smtClean="0">
                <a:latin typeface="Times New Roman" pitchFamily="18" charset="0"/>
              </a:rPr>
            </a:br>
            <a:r>
              <a:rPr lang="ru-RU" altLang="ru-RU" sz="3200" i="1" dirty="0" smtClean="0">
                <a:latin typeface="Times New Roman" pitchFamily="18" charset="0"/>
              </a:rPr>
              <a:t>                              </a:t>
            </a:r>
            <a:r>
              <a:rPr lang="ru-RU" altLang="ru-RU" sz="2000" i="1" dirty="0" smtClean="0">
                <a:latin typeface="Times New Roman" pitchFamily="18" charset="0"/>
              </a:rPr>
              <a:t/>
            </a:r>
            <a:br>
              <a:rPr lang="ru-RU" altLang="ru-RU" sz="2000" i="1" dirty="0" smtClean="0">
                <a:latin typeface="Times New Roman" pitchFamily="18" charset="0"/>
              </a:rPr>
            </a:br>
            <a:endParaRPr lang="ru-RU" altLang="ru-RU" sz="2000" i="1" dirty="0" smtClean="0">
              <a:latin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eaLnBrk="1" fontAlgn="auto" hangingPunct="1">
              <a:spcAft>
                <a:spcPts val="0"/>
              </a:spcAft>
              <a:defRPr/>
            </a:pPr>
            <a:r>
              <a:rPr lang="ru-RU" altLang="ru-RU" sz="4000" dirty="0">
                <a:solidFill>
                  <a:srgbClr val="C00000"/>
                </a:solidFill>
                <a:latin typeface="Times New Roman" panose="02020603050405020304" pitchFamily="18" charset="0"/>
                <a:cs typeface="Times New Roman" panose="02020603050405020304" pitchFamily="18" charset="0"/>
              </a:rPr>
              <a:t>Особенности ЕГЭ</a:t>
            </a:r>
            <a:r>
              <a:rPr lang="ru-RU" altLang="ru-RU" sz="4000" dirty="0">
                <a:solidFill>
                  <a:srgbClr val="C00000"/>
                </a:solidFill>
                <a:latin typeface="Arial"/>
                <a:cs typeface="Arial"/>
              </a:rPr>
              <a:t/>
            </a:r>
            <a:br>
              <a:rPr lang="ru-RU" altLang="ru-RU" sz="4000" dirty="0">
                <a:solidFill>
                  <a:srgbClr val="C00000"/>
                </a:solidFill>
                <a:latin typeface="Arial"/>
                <a:cs typeface="Arial"/>
              </a:rPr>
            </a:br>
            <a:endParaRPr lang="ru-RU" dirty="0">
              <a:solidFill>
                <a:srgbClr val="C00000"/>
              </a:solidFill>
            </a:endParaRPr>
          </a:p>
        </p:txBody>
      </p:sp>
      <p:sp>
        <p:nvSpPr>
          <p:cNvPr id="3" name="Объект 2"/>
          <p:cNvSpPr>
            <a:spLocks noGrp="1"/>
          </p:cNvSpPr>
          <p:nvPr>
            <p:ph idx="1"/>
          </p:nvPr>
        </p:nvSpPr>
        <p:spPr/>
        <p:txBody>
          <a:bodyPr rtlCol="0">
            <a:normAutofit fontScale="77500" lnSpcReduction="20000"/>
          </a:bodyPr>
          <a:lstStyle/>
          <a:p>
            <a:pPr eaLnBrk="1" hangingPunct="1">
              <a:lnSpc>
                <a:spcPct val="80000"/>
              </a:lnSpc>
              <a:defRPr/>
            </a:pPr>
            <a:r>
              <a:rPr lang="ru-RU" altLang="ru-RU" sz="2800" b="1" dirty="0">
                <a:solidFill>
                  <a:srgbClr val="002060"/>
                </a:solidFill>
                <a:latin typeface="Times New Roman" panose="02020603050405020304" pitchFamily="18" charset="0"/>
                <a:cs typeface="Times New Roman" panose="02020603050405020304" pitchFamily="18" charset="0"/>
              </a:rPr>
              <a:t>единые правила проведения</a:t>
            </a:r>
          </a:p>
          <a:p>
            <a:pPr marL="0" indent="0" eaLnBrk="1" hangingPunct="1">
              <a:lnSpc>
                <a:spcPct val="80000"/>
              </a:lnSpc>
              <a:buFont typeface="Arial" pitchFamily="34" charset="0"/>
              <a:buNone/>
              <a:defRPr/>
            </a:pPr>
            <a:endParaRPr lang="ru-RU" altLang="ru-RU" sz="2800" b="1" dirty="0">
              <a:solidFill>
                <a:srgbClr val="002060"/>
              </a:solidFill>
              <a:latin typeface="Times New Roman" panose="02020603050405020304" pitchFamily="18" charset="0"/>
              <a:cs typeface="Times New Roman" panose="02020603050405020304" pitchFamily="18" charset="0"/>
            </a:endParaRPr>
          </a:p>
          <a:p>
            <a:pPr eaLnBrk="1" hangingPunct="1">
              <a:lnSpc>
                <a:spcPct val="80000"/>
              </a:lnSpc>
              <a:defRPr/>
            </a:pPr>
            <a:r>
              <a:rPr lang="ru-RU" altLang="ru-RU" sz="2800" b="1" dirty="0">
                <a:solidFill>
                  <a:srgbClr val="002060"/>
                </a:solidFill>
                <a:latin typeface="Times New Roman" panose="02020603050405020304" pitchFamily="18" charset="0"/>
                <a:cs typeface="Times New Roman" panose="02020603050405020304" pitchFamily="18" charset="0"/>
              </a:rPr>
              <a:t>единое расписание </a:t>
            </a:r>
          </a:p>
          <a:p>
            <a:pPr eaLnBrk="1" hangingPunct="1">
              <a:lnSpc>
                <a:spcPct val="80000"/>
              </a:lnSpc>
              <a:defRPr/>
            </a:pPr>
            <a:endParaRPr lang="ru-RU" altLang="ru-RU" sz="2800" b="1" dirty="0">
              <a:solidFill>
                <a:srgbClr val="002060"/>
              </a:solidFill>
              <a:latin typeface="Times New Roman" panose="02020603050405020304" pitchFamily="18" charset="0"/>
              <a:cs typeface="Times New Roman" panose="02020603050405020304" pitchFamily="18" charset="0"/>
            </a:endParaRPr>
          </a:p>
          <a:p>
            <a:pPr eaLnBrk="1" hangingPunct="1">
              <a:lnSpc>
                <a:spcPct val="80000"/>
              </a:lnSpc>
              <a:defRPr/>
            </a:pPr>
            <a:r>
              <a:rPr lang="ru-RU" altLang="ru-RU" sz="2800" b="1" dirty="0">
                <a:solidFill>
                  <a:srgbClr val="002060"/>
                </a:solidFill>
                <a:latin typeface="Times New Roman" panose="02020603050405020304" pitchFamily="18" charset="0"/>
                <a:cs typeface="Times New Roman" panose="02020603050405020304" pitchFamily="18" charset="0"/>
              </a:rPr>
              <a:t>использование заданий стандартизированной формы (КИМ) </a:t>
            </a:r>
          </a:p>
          <a:p>
            <a:pPr eaLnBrk="1" hangingPunct="1">
              <a:lnSpc>
                <a:spcPct val="80000"/>
              </a:lnSpc>
              <a:defRPr/>
            </a:pPr>
            <a:endParaRPr lang="ru-RU" altLang="ru-RU" sz="2800" b="1" dirty="0">
              <a:solidFill>
                <a:srgbClr val="002060"/>
              </a:solidFill>
              <a:latin typeface="Times New Roman" panose="02020603050405020304" pitchFamily="18" charset="0"/>
              <a:cs typeface="Times New Roman" panose="02020603050405020304" pitchFamily="18" charset="0"/>
            </a:endParaRPr>
          </a:p>
          <a:p>
            <a:pPr eaLnBrk="1" hangingPunct="1">
              <a:lnSpc>
                <a:spcPct val="80000"/>
              </a:lnSpc>
              <a:defRPr/>
            </a:pPr>
            <a:r>
              <a:rPr lang="ru-RU" altLang="ru-RU" sz="2800" b="1" dirty="0">
                <a:solidFill>
                  <a:srgbClr val="002060"/>
                </a:solidFill>
                <a:latin typeface="Times New Roman" panose="02020603050405020304" pitchFamily="18" charset="0"/>
                <a:cs typeface="Times New Roman" panose="02020603050405020304" pitchFamily="18" charset="0"/>
              </a:rPr>
              <a:t>использование специальных бланков для оформления ответов на задания</a:t>
            </a:r>
          </a:p>
          <a:p>
            <a:pPr eaLnBrk="1" hangingPunct="1">
              <a:lnSpc>
                <a:spcPct val="80000"/>
              </a:lnSpc>
              <a:defRPr/>
            </a:pPr>
            <a:endParaRPr lang="ru-RU" altLang="ru-RU" sz="2800" b="1" dirty="0">
              <a:solidFill>
                <a:srgbClr val="002060"/>
              </a:solidFill>
              <a:latin typeface="Times New Roman" panose="02020603050405020304" pitchFamily="18" charset="0"/>
              <a:cs typeface="Times New Roman" panose="02020603050405020304" pitchFamily="18" charset="0"/>
            </a:endParaRPr>
          </a:p>
          <a:p>
            <a:pPr eaLnBrk="1" hangingPunct="1">
              <a:lnSpc>
                <a:spcPct val="80000"/>
              </a:lnSpc>
              <a:defRPr/>
            </a:pPr>
            <a:r>
              <a:rPr lang="ru-RU" altLang="ru-RU" sz="2800" b="1" dirty="0">
                <a:solidFill>
                  <a:srgbClr val="002060"/>
                </a:solidFill>
                <a:latin typeface="Times New Roman" panose="02020603050405020304" pitchFamily="18" charset="0"/>
                <a:cs typeface="Times New Roman" panose="02020603050405020304" pitchFamily="18" charset="0"/>
              </a:rPr>
              <a:t>проведение письменно на русском языке (за исключением ЕГЭ по иностранным языкам) </a:t>
            </a:r>
          </a:p>
          <a:p>
            <a:pPr eaLnBrk="1" hangingPunct="1">
              <a:lnSpc>
                <a:spcPct val="80000"/>
              </a:lnSpc>
              <a:defRPr/>
            </a:pPr>
            <a:endParaRPr lang="ru-RU" altLang="ru-RU" sz="2800" b="1" dirty="0">
              <a:solidFill>
                <a:srgbClr val="000000"/>
              </a:solidFill>
              <a:latin typeface="Arial"/>
              <a:cs typeface="Arial"/>
            </a:endParaRPr>
          </a:p>
          <a:p>
            <a:pPr eaLnBrk="1" fontAlgn="auto" hangingPunct="1">
              <a:spcAft>
                <a:spcPts val="0"/>
              </a:spcAft>
              <a:defRPr/>
            </a:pP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Рисунок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8400" y="550863"/>
            <a:ext cx="3451225" cy="474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Рисунок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188" y="530225"/>
            <a:ext cx="3467100"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Рисунок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6688" y="515938"/>
            <a:ext cx="3451225"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ru-RU" altLang="ru-RU" dirty="0" smtClean="0">
                <a:latin typeface="Arial" charset="0"/>
              </a:rPr>
              <a:t>ЕГЭ -2026</a:t>
            </a:r>
          </a:p>
        </p:txBody>
      </p:sp>
      <p:sp>
        <p:nvSpPr>
          <p:cNvPr id="16387" name="Rectangle 3"/>
          <p:cNvSpPr>
            <a:spLocks noGrp="1" noChangeArrowheads="1"/>
          </p:cNvSpPr>
          <p:nvPr>
            <p:ph idx="1"/>
          </p:nvPr>
        </p:nvSpPr>
        <p:spPr/>
        <p:txBody>
          <a:bodyPr>
            <a:normAutofit fontScale="85000" lnSpcReduction="20000"/>
          </a:bodyPr>
          <a:lstStyle/>
          <a:p>
            <a:pPr marL="0" indent="355600">
              <a:lnSpc>
                <a:spcPct val="80000"/>
              </a:lnSpc>
              <a:buFontTx/>
              <a:buNone/>
            </a:pPr>
            <a:r>
              <a:rPr lang="ru-RU" altLang="ru-RU" sz="2800" dirty="0" smtClean="0"/>
              <a:t>Получить знания – дело долгое и трудное, а показать результаты своих достижений еще сложнее: как будут проходить ЕГЭ в 2026 году и какие изменения в эти экзамены планирует внести Министерство образования?</a:t>
            </a:r>
          </a:p>
          <a:p>
            <a:pPr marL="0" indent="355600">
              <a:lnSpc>
                <a:spcPct val="80000"/>
              </a:lnSpc>
              <a:buFontTx/>
              <a:buNone/>
            </a:pPr>
            <a:r>
              <a:rPr lang="ru-RU" altLang="ru-RU" sz="2800" dirty="0" smtClean="0"/>
              <a:t>Путь к достижению своих целей нелегок, и приходится с малых лет «бороться и искать». Первые школьники, имеющие опыт прохождения ЕГЭ, уже окончили ВУЗы, а что предстоит сегодняшним будущим выпускникам школ, сколько предметов надо будет сдавать в 2026 году?</a:t>
            </a: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116013" y="115888"/>
            <a:ext cx="7920037" cy="793750"/>
          </a:xfrm>
        </p:spPr>
        <p:txBody>
          <a:bodyPr/>
          <a:lstStyle/>
          <a:p>
            <a:pPr algn="ctr"/>
            <a:r>
              <a:rPr lang="ru-RU" altLang="ru-RU" sz="3600" smtClean="0">
                <a:solidFill>
                  <a:srgbClr val="C00000"/>
                </a:solidFill>
                <a:latin typeface="Times New Roman" pitchFamily="18" charset="0"/>
                <a:cs typeface="Times New Roman" pitchFamily="18" charset="0"/>
              </a:rPr>
              <a:t>Какие изменения планируется внести</a:t>
            </a:r>
          </a:p>
        </p:txBody>
      </p:sp>
      <p:sp>
        <p:nvSpPr>
          <p:cNvPr id="9219" name="Rectangle 3"/>
          <p:cNvSpPr>
            <a:spLocks noGrp="1" noChangeArrowheads="1"/>
          </p:cNvSpPr>
          <p:nvPr>
            <p:ph idx="1"/>
          </p:nvPr>
        </p:nvSpPr>
        <p:spPr>
          <a:xfrm>
            <a:off x="1268413" y="981075"/>
            <a:ext cx="7767637" cy="4895850"/>
          </a:xfrm>
        </p:spPr>
        <p:txBody>
          <a:bodyPr/>
          <a:lstStyle/>
          <a:p>
            <a:pPr marL="0" indent="355600" algn="just">
              <a:lnSpc>
                <a:spcPct val="80000"/>
              </a:lnSpc>
              <a:buFontTx/>
              <a:buNone/>
              <a:defRPr/>
            </a:pPr>
            <a:endParaRPr lang="ru-RU" altLang="ru-RU" sz="1800" dirty="0">
              <a:latin typeface="Times New Roman" panose="02020603050405020304" pitchFamily="18" charset="0"/>
              <a:cs typeface="Times New Roman" panose="02020603050405020304" pitchFamily="18" charset="0"/>
            </a:endParaRPr>
          </a:p>
          <a:p>
            <a:pPr marL="0" indent="355600" algn="just">
              <a:lnSpc>
                <a:spcPct val="80000"/>
              </a:lnSpc>
              <a:buFontTx/>
              <a:buNone/>
              <a:defRPr/>
            </a:pPr>
            <a:r>
              <a:rPr lang="ru-RU" altLang="ru-RU" sz="1800" b="1" dirty="0">
                <a:latin typeface="Times New Roman" panose="02020603050405020304" pitchFamily="18" charset="0"/>
                <a:cs typeface="Times New Roman" panose="02020603050405020304" pitchFamily="18" charset="0"/>
              </a:rPr>
              <a:t>полностью исключена тестовая составляющая</a:t>
            </a:r>
            <a:r>
              <a:rPr lang="ru-RU" altLang="ru-RU" sz="1800" dirty="0">
                <a:latin typeface="Times New Roman" panose="02020603050405020304" pitchFamily="18" charset="0"/>
                <a:cs typeface="Times New Roman" panose="02020603050405020304" pitchFamily="18" charset="0"/>
              </a:rPr>
              <a:t>.</a:t>
            </a:r>
            <a:endParaRPr lang="ru-RU" dirty="0"/>
          </a:p>
          <a:p>
            <a:pPr>
              <a:defRPr/>
            </a:pPr>
            <a:r>
              <a:rPr lang="ru-RU" sz="2400" b="1" dirty="0">
                <a:solidFill>
                  <a:srgbClr val="FF0000"/>
                </a:solidFill>
                <a:latin typeface="Times New Roman" panose="02020603050405020304" pitchFamily="18" charset="0"/>
                <a:cs typeface="Times New Roman" panose="02020603050405020304" pitchFamily="18" charset="0"/>
              </a:rPr>
              <a:t>Обязательными</a:t>
            </a:r>
            <a:r>
              <a:rPr lang="ru-RU" sz="2400" b="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для всех выпускников школ текущего года являются </a:t>
            </a:r>
            <a:r>
              <a:rPr lang="ru-RU" sz="2400" b="1" dirty="0">
                <a:solidFill>
                  <a:srgbClr val="FF0000"/>
                </a:solidFill>
                <a:latin typeface="Times New Roman" panose="02020603050405020304" pitchFamily="18" charset="0"/>
                <a:cs typeface="Times New Roman" panose="02020603050405020304" pitchFamily="18" charset="0"/>
              </a:rPr>
              <a:t>ЕГЭ по русскому языку и математике(базовая) или математика (профильная)</a:t>
            </a:r>
            <a:r>
              <a:rPr lang="ru-RU" sz="2400" dirty="0">
                <a:solidFill>
                  <a:srgbClr val="FF0000"/>
                </a:solidFill>
                <a:latin typeface="Times New Roman" panose="02020603050405020304" pitchFamily="18" charset="0"/>
                <a:cs typeface="Times New Roman" panose="02020603050405020304" pitchFamily="18" charset="0"/>
              </a:rPr>
              <a:t>. </a:t>
            </a:r>
          </a:p>
          <a:p>
            <a:pPr>
              <a:defRPr/>
            </a:pPr>
            <a:r>
              <a:rPr lang="ru-RU" sz="2400" b="1" dirty="0">
                <a:solidFill>
                  <a:srgbClr val="FF0000"/>
                </a:solidFill>
                <a:latin typeface="Times New Roman" panose="02020603050405020304" pitchFamily="18" charset="0"/>
                <a:cs typeface="Times New Roman" panose="02020603050405020304" pitchFamily="18" charset="0"/>
              </a:rPr>
              <a:t>Положительные результаты ГИА по русскому языку и математике </a:t>
            </a:r>
            <a:r>
              <a:rPr lang="ru-RU" sz="2400" dirty="0">
                <a:latin typeface="Times New Roman" panose="02020603050405020304" pitchFamily="18" charset="0"/>
                <a:cs typeface="Times New Roman" panose="02020603050405020304" pitchFamily="18" charset="0"/>
              </a:rPr>
              <a:t>(преодоление минимальной границы, устанавливаемой ежегодно </a:t>
            </a:r>
            <a:r>
              <a:rPr lang="ru-RU" sz="2400" dirty="0" err="1">
                <a:latin typeface="Times New Roman" panose="02020603050405020304" pitchFamily="18" charset="0"/>
                <a:cs typeface="Times New Roman" panose="02020603050405020304" pitchFamily="18" charset="0"/>
              </a:rPr>
              <a:t>Росообрнадзором</a:t>
            </a:r>
            <a:r>
              <a:rPr lang="ru-RU" sz="2400" dirty="0">
                <a:latin typeface="Times New Roman" panose="02020603050405020304" pitchFamily="18" charset="0"/>
                <a:cs typeface="Times New Roman" panose="02020603050405020304" pitchFamily="18" charset="0"/>
              </a:rPr>
              <a:t>), являются </a:t>
            </a:r>
            <a:r>
              <a:rPr lang="ru-RU" sz="2400" b="1" dirty="0">
                <a:solidFill>
                  <a:srgbClr val="FF0000"/>
                </a:solidFill>
                <a:latin typeface="Times New Roman" panose="02020603050405020304" pitchFamily="18" charset="0"/>
                <a:cs typeface="Times New Roman" panose="02020603050405020304" pitchFamily="18" charset="0"/>
              </a:rPr>
              <a:t>основанием для выдачи выпускнику аттестата </a:t>
            </a:r>
            <a:r>
              <a:rPr lang="ru-RU" sz="2400" dirty="0">
                <a:latin typeface="Times New Roman" panose="02020603050405020304" pitchFamily="18" charset="0"/>
                <a:cs typeface="Times New Roman" panose="02020603050405020304" pitchFamily="18" charset="0"/>
              </a:rPr>
              <a:t>о среднем общем образовании.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Объект 2"/>
          <p:cNvSpPr>
            <a:spLocks noGrp="1" noChangeArrowheads="1"/>
          </p:cNvSpPr>
          <p:nvPr>
            <p:ph idx="1"/>
          </p:nvPr>
        </p:nvSpPr>
        <p:spPr>
          <a:xfrm>
            <a:off x="755577" y="2133600"/>
            <a:ext cx="7778824" cy="3777622"/>
          </a:xfrm>
        </p:spPr>
        <p:txBody>
          <a:bodyPr/>
          <a:lstStyle/>
          <a:p>
            <a:pPr marL="0" indent="0" algn="ctr" eaLnBrk="1" hangingPunct="1">
              <a:buFontTx/>
              <a:buNone/>
            </a:pPr>
            <a:r>
              <a:rPr lang="ru-RU" altLang="ru-RU" sz="4000" b="1" dirty="0" smtClean="0">
                <a:solidFill>
                  <a:srgbClr val="C00000"/>
                </a:solidFill>
                <a:latin typeface="Times New Roman" pitchFamily="18" charset="0"/>
                <a:cs typeface="Times New Roman" pitchFamily="18" charset="0"/>
              </a:rPr>
              <a:t>Итоговое сочинение по литературе, как допуск к государственной  итоговой аттестации</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5"/>
          <p:cNvSpPr txBox="1">
            <a:spLocks noChangeArrowheads="1"/>
          </p:cNvSpPr>
          <p:nvPr/>
        </p:nvSpPr>
        <p:spPr bwMode="auto">
          <a:xfrm>
            <a:off x="1258888" y="214313"/>
            <a:ext cx="7885112"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ctr" eaLnBrk="1" hangingPunct="1">
              <a:spcBef>
                <a:spcPct val="0"/>
              </a:spcBef>
              <a:buFontTx/>
              <a:buNone/>
            </a:pPr>
            <a:r>
              <a:rPr lang="ru-RU" altLang="ru-RU" b="1" dirty="0">
                <a:solidFill>
                  <a:srgbClr val="C00000"/>
                </a:solidFill>
                <a:latin typeface="Times New Roman" pitchFamily="18" charset="0"/>
                <a:cs typeface="Times New Roman" pitchFamily="18" charset="0"/>
              </a:rPr>
              <a:t>Дата написания и пересдачи, место      проведения</a:t>
            </a:r>
          </a:p>
        </p:txBody>
      </p:sp>
      <p:sp>
        <p:nvSpPr>
          <p:cNvPr id="20484" name="Прямоугольник 4"/>
          <p:cNvSpPr>
            <a:spLocks noChangeArrowheads="1"/>
          </p:cNvSpPr>
          <p:nvPr/>
        </p:nvSpPr>
        <p:spPr bwMode="auto">
          <a:xfrm>
            <a:off x="1546225" y="1700808"/>
            <a:ext cx="7310438" cy="3232150"/>
          </a:xfrm>
          <a:prstGeom prst="rect">
            <a:avLst/>
          </a:prstGeom>
          <a:noFill/>
          <a:ln>
            <a:noFill/>
          </a:ln>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defRPr/>
            </a:pPr>
            <a:r>
              <a:rPr lang="ru-RU" altLang="ru-RU" sz="2400" dirty="0">
                <a:solidFill>
                  <a:srgbClr val="002060"/>
                </a:solidFill>
                <a:latin typeface="Times New Roman" pitchFamily="18" charset="0"/>
                <a:cs typeface="Times New Roman" pitchFamily="18" charset="0"/>
              </a:rPr>
              <a:t>Вправе участвовать в </a:t>
            </a:r>
            <a:r>
              <a:rPr lang="ru-RU" altLang="ru-RU" sz="2400" b="1" dirty="0">
                <a:solidFill>
                  <a:srgbClr val="002060"/>
                </a:solidFill>
                <a:latin typeface="Times New Roman" pitchFamily="18" charset="0"/>
                <a:cs typeface="Times New Roman" pitchFamily="18" charset="0"/>
              </a:rPr>
              <a:t>дополнительные сроки</a:t>
            </a:r>
            <a:r>
              <a:rPr lang="ru-RU" altLang="ru-RU" sz="2400" dirty="0">
                <a:solidFill>
                  <a:srgbClr val="002060"/>
                </a:solidFill>
                <a:latin typeface="Times New Roman" pitchFamily="18" charset="0"/>
                <a:cs typeface="Times New Roman" pitchFamily="18" charset="0"/>
              </a:rPr>
              <a:t>:</a:t>
            </a:r>
          </a:p>
          <a:p>
            <a:pPr marL="342900" indent="-342900" algn="just" eaLnBrk="1" hangingPunct="1">
              <a:spcBef>
                <a:spcPct val="0"/>
              </a:spcBef>
              <a:buFont typeface="Wingdings" panose="05000000000000000000" pitchFamily="2" charset="2"/>
              <a:buChar char="Ø"/>
              <a:defRPr/>
            </a:pPr>
            <a:r>
              <a:rPr lang="ru-RU" altLang="ru-RU" sz="2000" dirty="0">
                <a:solidFill>
                  <a:srgbClr val="002060"/>
                </a:solidFill>
                <a:latin typeface="Times New Roman" pitchFamily="18" charset="0"/>
                <a:cs typeface="Times New Roman" pitchFamily="18" charset="0"/>
              </a:rPr>
              <a:t>    обучающиеся, получившие «незачет»;</a:t>
            </a:r>
          </a:p>
          <a:p>
            <a:pPr marL="342900" indent="-342900" algn="just" eaLnBrk="1" hangingPunct="1">
              <a:spcBef>
                <a:spcPct val="0"/>
              </a:spcBef>
              <a:buFont typeface="Wingdings" panose="05000000000000000000" pitchFamily="2" charset="2"/>
              <a:buChar char="Ø"/>
              <a:defRPr/>
            </a:pPr>
            <a:r>
              <a:rPr lang="ru-RU" altLang="ru-RU" sz="2000" dirty="0">
                <a:solidFill>
                  <a:srgbClr val="002060"/>
                </a:solidFill>
                <a:latin typeface="Times New Roman" pitchFamily="18" charset="0"/>
                <a:cs typeface="Times New Roman" pitchFamily="18" charset="0"/>
              </a:rPr>
              <a:t>обучающиеся и другие категории участников итогового сочинения (изложения), не явившиеся на итоговое сочинение (изложение) по уважительным причинам (болезнь или иные обстоятельства), подтвержденным документально;</a:t>
            </a:r>
          </a:p>
          <a:p>
            <a:pPr marL="342900" indent="-342900" algn="just" eaLnBrk="1" hangingPunct="1">
              <a:spcBef>
                <a:spcPct val="0"/>
              </a:spcBef>
              <a:buFont typeface="Wingdings" panose="05000000000000000000" pitchFamily="2" charset="2"/>
              <a:buChar char="Ø"/>
              <a:defRPr/>
            </a:pPr>
            <a:r>
              <a:rPr lang="ru-RU" altLang="ru-RU" sz="2000" dirty="0">
                <a:solidFill>
                  <a:srgbClr val="002060"/>
                </a:solidFill>
                <a:latin typeface="Times New Roman" pitchFamily="18" charset="0"/>
                <a:cs typeface="Times New Roman" pitchFamily="18" charset="0"/>
              </a:rPr>
              <a:t>обучающиеся и другие категории участников итогового сочинения (изложения), не завершившие написание итогового сочинения (изложения) по уважительным причинам (болезнь или иные обстоятельства), подтвержденным документально.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ru-RU" altLang="ru-RU" sz="3600" smtClean="0">
                <a:solidFill>
                  <a:srgbClr val="FF0000"/>
                </a:solidFill>
                <a:latin typeface="Times New Roman" pitchFamily="18" charset="0"/>
              </a:rPr>
              <a:t>Итоговое сочинение </a:t>
            </a:r>
            <a:endParaRPr lang="ru-RU" altLang="ru-RU" sz="3600" smtClean="0">
              <a:solidFill>
                <a:srgbClr val="FF0000"/>
              </a:solidFill>
              <a:latin typeface="Arial" charset="0"/>
            </a:endParaRPr>
          </a:p>
        </p:txBody>
      </p:sp>
      <p:sp>
        <p:nvSpPr>
          <p:cNvPr id="21507" name="Rectangle 3"/>
          <p:cNvSpPr>
            <a:spLocks noGrp="1" noChangeArrowheads="1"/>
          </p:cNvSpPr>
          <p:nvPr>
            <p:ph idx="1"/>
          </p:nvPr>
        </p:nvSpPr>
        <p:spPr>
          <a:xfrm>
            <a:off x="1187450" y="1341438"/>
            <a:ext cx="7777163" cy="4784725"/>
          </a:xfrm>
        </p:spPr>
        <p:txBody>
          <a:bodyPr/>
          <a:lstStyle/>
          <a:p>
            <a:pPr marL="0" indent="355600" algn="just">
              <a:lnSpc>
                <a:spcPct val="80000"/>
              </a:lnSpc>
              <a:buFontTx/>
              <a:buNone/>
            </a:pPr>
            <a:r>
              <a:rPr lang="ru-RU" altLang="ru-RU" sz="2400" smtClean="0">
                <a:latin typeface="Times New Roman" pitchFamily="18" charset="0"/>
                <a:cs typeface="Times New Roman" pitchFamily="18" charset="0"/>
              </a:rPr>
              <a:t>Обучающиеся, получившие по итоговому сочинению (изложению) </a:t>
            </a:r>
            <a:r>
              <a:rPr lang="ru-RU" altLang="ru-RU" sz="2400" b="1" smtClean="0">
                <a:latin typeface="Times New Roman" pitchFamily="18" charset="0"/>
                <a:cs typeface="Times New Roman" pitchFamily="18" charset="0"/>
              </a:rPr>
              <a:t>неудовлетворительный результат </a:t>
            </a:r>
            <a:r>
              <a:rPr lang="ru-RU" altLang="ru-RU" sz="2400" smtClean="0">
                <a:latin typeface="Times New Roman" pitchFamily="18" charset="0"/>
                <a:cs typeface="Times New Roman" pitchFamily="18" charset="0"/>
              </a:rPr>
              <a:t>(«незачет»), могут быть повторно допущены к участию в итоговом сочинении (изложении) в текущем учебном году, но не более двух раз и только в дополнительные сроки, установленные расписанием проведения итогового сочинения (изложения).</a:t>
            </a:r>
          </a:p>
          <a:p>
            <a:pPr marL="0" indent="355600" algn="just">
              <a:lnSpc>
                <a:spcPct val="80000"/>
              </a:lnSpc>
              <a:buFontTx/>
              <a:buNone/>
            </a:pPr>
            <a:r>
              <a:rPr lang="ru-RU" altLang="ru-RU" sz="2400" b="1" smtClean="0">
                <a:latin typeface="Times New Roman" pitchFamily="18" charset="0"/>
                <a:cs typeface="Times New Roman" pitchFamily="18" charset="0"/>
              </a:rPr>
              <a:t>Продолжительность выполнения </a:t>
            </a:r>
            <a:r>
              <a:rPr lang="ru-RU" altLang="ru-RU" sz="2400" smtClean="0">
                <a:latin typeface="Times New Roman" pitchFamily="18" charset="0"/>
                <a:cs typeface="Times New Roman" pitchFamily="18" charset="0"/>
              </a:rPr>
              <a:t>итогового сочинения (изложения) составляет </a:t>
            </a:r>
            <a:r>
              <a:rPr lang="ru-RU" altLang="ru-RU" sz="2400" b="1" smtClean="0">
                <a:latin typeface="Times New Roman" pitchFamily="18" charset="0"/>
                <a:cs typeface="Times New Roman" pitchFamily="18" charset="0"/>
              </a:rPr>
              <a:t>3 часа 55 минут (235 минут). </a:t>
            </a:r>
            <a:r>
              <a:rPr lang="ru-RU" altLang="ru-RU" sz="2400" smtClean="0">
                <a:latin typeface="Times New Roman" pitchFamily="18" charset="0"/>
                <a:cs typeface="Times New Roman" pitchFamily="18" charset="0"/>
              </a:rPr>
              <a:t>В продолжительность написания итогового сочинения (изложения) не включается время, выделенное на подготовительные мероприятия (инструктаж участников итогового сочинения (изложения), заполнение ими регистрационных полей и др.). </a:t>
            </a: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1"/>
          <p:cNvSpPr txBox="1">
            <a:spLocks noChangeArrowheads="1"/>
          </p:cNvSpPr>
          <p:nvPr/>
        </p:nvSpPr>
        <p:spPr bwMode="auto">
          <a:xfrm>
            <a:off x="971550" y="476250"/>
            <a:ext cx="75723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ctr" eaLnBrk="1" hangingPunct="1">
              <a:spcBef>
                <a:spcPct val="0"/>
              </a:spcBef>
              <a:buFontTx/>
              <a:buNone/>
            </a:pPr>
            <a:r>
              <a:rPr lang="ru-RU" altLang="ru-RU" sz="3600" b="1">
                <a:solidFill>
                  <a:srgbClr val="C00000"/>
                </a:solidFill>
                <a:latin typeface="Times New Roman" pitchFamily="18" charset="0"/>
                <a:cs typeface="Times New Roman" pitchFamily="18" charset="0"/>
              </a:rPr>
              <a:t>Требования к работе. </a:t>
            </a:r>
          </a:p>
        </p:txBody>
      </p:sp>
      <p:sp>
        <p:nvSpPr>
          <p:cNvPr id="22531" name="Rectangle 1"/>
          <p:cNvSpPr>
            <a:spLocks noChangeArrowheads="1"/>
          </p:cNvSpPr>
          <p:nvPr/>
        </p:nvSpPr>
        <p:spPr bwMode="auto">
          <a:xfrm>
            <a:off x="1476375" y="1914525"/>
            <a:ext cx="7667625"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42900">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just" eaLnBrk="1" hangingPunct="1">
              <a:spcBef>
                <a:spcPct val="0"/>
              </a:spcBef>
              <a:buFontTx/>
              <a:buNone/>
            </a:pPr>
            <a:r>
              <a:rPr lang="ru-RU" altLang="ru-RU" sz="2400">
                <a:solidFill>
                  <a:srgbClr val="002060"/>
                </a:solidFill>
                <a:latin typeface="Times New Roman" pitchFamily="18" charset="0"/>
                <a:ea typeface="Calibri" pitchFamily="34" charset="0"/>
                <a:cs typeface="Times New Roman" pitchFamily="18" charset="0"/>
              </a:rPr>
              <a:t>Учитывается объем сочинения и самостоятельность его написания.</a:t>
            </a:r>
          </a:p>
          <a:p>
            <a:pPr algn="just" eaLnBrk="1" hangingPunct="1">
              <a:spcBef>
                <a:spcPct val="0"/>
              </a:spcBef>
              <a:buFontTx/>
              <a:buNone/>
            </a:pPr>
            <a:r>
              <a:rPr lang="ru-RU" altLang="ru-RU" sz="2400">
                <a:solidFill>
                  <a:srgbClr val="002060"/>
                </a:solidFill>
                <a:latin typeface="Times New Roman" pitchFamily="18" charset="0"/>
                <a:ea typeface="Calibri" pitchFamily="34" charset="0"/>
                <a:cs typeface="Times New Roman" pitchFamily="18" charset="0"/>
              </a:rPr>
              <a:t> </a:t>
            </a:r>
            <a:r>
              <a:rPr lang="ru-RU" altLang="ru-RU" sz="2400" b="1">
                <a:solidFill>
                  <a:schemeClr val="tx1"/>
                </a:solidFill>
                <a:latin typeface="Times New Roman" pitchFamily="18" charset="0"/>
                <a:ea typeface="Calibri" pitchFamily="34" charset="0"/>
                <a:cs typeface="Times New Roman" pitchFamily="18" charset="0"/>
              </a:rPr>
              <a:t>Рекомендуемое количество слов – 350. </a:t>
            </a:r>
          </a:p>
          <a:p>
            <a:pPr algn="just" eaLnBrk="1" hangingPunct="1">
              <a:spcBef>
                <a:spcPct val="0"/>
              </a:spcBef>
              <a:buFontTx/>
              <a:buNone/>
            </a:pPr>
            <a:r>
              <a:rPr lang="ru-RU" altLang="ru-RU" sz="2400" b="1">
                <a:solidFill>
                  <a:srgbClr val="002060"/>
                </a:solidFill>
                <a:latin typeface="Times New Roman" pitchFamily="18" charset="0"/>
                <a:ea typeface="Calibri" pitchFamily="34" charset="0"/>
                <a:cs typeface="Times New Roman" pitchFamily="18" charset="0"/>
              </a:rPr>
              <a:t> </a:t>
            </a:r>
            <a:r>
              <a:rPr lang="ru-RU" altLang="ru-RU" sz="2400">
                <a:solidFill>
                  <a:srgbClr val="002060"/>
                </a:solidFill>
                <a:latin typeface="Times New Roman" pitchFamily="18" charset="0"/>
                <a:ea typeface="Calibri" pitchFamily="34" charset="0"/>
                <a:cs typeface="Times New Roman" pitchFamily="18" charset="0"/>
              </a:rPr>
              <a:t>Если в сочинении </a:t>
            </a:r>
            <a:r>
              <a:rPr lang="ru-RU" altLang="ru-RU" sz="2400" b="1">
                <a:solidFill>
                  <a:srgbClr val="002060"/>
                </a:solidFill>
                <a:latin typeface="Times New Roman" pitchFamily="18" charset="0"/>
                <a:ea typeface="Calibri" pitchFamily="34" charset="0"/>
                <a:cs typeface="Times New Roman" pitchFamily="18" charset="0"/>
              </a:rPr>
              <a:t>менее 250 слов </a:t>
            </a:r>
            <a:r>
              <a:rPr lang="ru-RU" altLang="ru-RU" sz="2400">
                <a:solidFill>
                  <a:srgbClr val="002060"/>
                </a:solidFill>
                <a:latin typeface="Times New Roman" pitchFamily="18" charset="0"/>
                <a:ea typeface="Calibri" pitchFamily="34" charset="0"/>
                <a:cs typeface="Times New Roman" pitchFamily="18" charset="0"/>
              </a:rPr>
              <a:t>(в подсчёт включаются все слова, </a:t>
            </a:r>
            <a:r>
              <a:rPr lang="ru-RU" altLang="ru-RU" sz="2400">
                <a:solidFill>
                  <a:srgbClr val="FF0000"/>
                </a:solidFill>
                <a:latin typeface="Times New Roman" pitchFamily="18" charset="0"/>
                <a:ea typeface="Calibri" pitchFamily="34" charset="0"/>
                <a:cs typeface="Times New Roman" pitchFamily="18" charset="0"/>
              </a:rPr>
              <a:t>в том числе и служебные</a:t>
            </a:r>
            <a:r>
              <a:rPr lang="ru-RU" altLang="ru-RU" sz="2400">
                <a:solidFill>
                  <a:srgbClr val="002060"/>
                </a:solidFill>
                <a:latin typeface="Times New Roman" pitchFamily="18" charset="0"/>
                <a:ea typeface="Calibri" pitchFamily="34" charset="0"/>
                <a:cs typeface="Times New Roman" pitchFamily="18" charset="0"/>
              </a:rPr>
              <a:t>), то такая работа считается невыполненной и оценивается </a:t>
            </a:r>
            <a:r>
              <a:rPr lang="ru-RU" altLang="ru-RU" sz="2400" b="1">
                <a:solidFill>
                  <a:srgbClr val="002060"/>
                </a:solidFill>
                <a:latin typeface="Times New Roman" pitchFamily="18" charset="0"/>
                <a:ea typeface="Calibri" pitchFamily="34" charset="0"/>
                <a:cs typeface="Times New Roman" pitchFamily="18" charset="0"/>
              </a:rPr>
              <a:t>0 баллов. </a:t>
            </a:r>
          </a:p>
          <a:p>
            <a:pPr algn="just" eaLnBrk="1" hangingPunct="1">
              <a:spcBef>
                <a:spcPct val="0"/>
              </a:spcBef>
              <a:buFontTx/>
              <a:buNone/>
            </a:pPr>
            <a:r>
              <a:rPr lang="ru-RU" altLang="ru-RU" sz="2400">
                <a:solidFill>
                  <a:srgbClr val="002060"/>
                </a:solidFill>
                <a:latin typeface="Times New Roman" pitchFamily="18" charset="0"/>
                <a:ea typeface="Calibri" pitchFamily="34" charset="0"/>
                <a:cs typeface="Times New Roman" pitchFamily="18" charset="0"/>
              </a:rPr>
              <a:t>Если работа признана несамостоятельной, то такая работа считается невыполненной и оценивается     </a:t>
            </a:r>
            <a:r>
              <a:rPr lang="ru-RU" altLang="ru-RU" sz="2400" b="1">
                <a:solidFill>
                  <a:schemeClr val="tx1"/>
                </a:solidFill>
                <a:latin typeface="Times New Roman" pitchFamily="18" charset="0"/>
                <a:ea typeface="Calibri" pitchFamily="34" charset="0"/>
                <a:cs typeface="Times New Roman" pitchFamily="18" charset="0"/>
              </a:rPr>
              <a:t> 0баллов.</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a:spLocks noChangeArrowheads="1"/>
          </p:cNvSpPr>
          <p:nvPr/>
        </p:nvSpPr>
        <p:spPr bwMode="auto">
          <a:xfrm>
            <a:off x="714375" y="214313"/>
            <a:ext cx="75723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ctr" eaLnBrk="1" hangingPunct="1">
              <a:spcBef>
                <a:spcPct val="0"/>
              </a:spcBef>
              <a:buFontTx/>
              <a:buNone/>
            </a:pPr>
            <a:r>
              <a:rPr lang="ru-RU" altLang="ru-RU" b="1">
                <a:solidFill>
                  <a:srgbClr val="C00000"/>
                </a:solidFill>
                <a:latin typeface="Times New Roman" pitchFamily="18" charset="0"/>
                <a:cs typeface="Times New Roman" pitchFamily="18" charset="0"/>
              </a:rPr>
              <a:t>Критерии оценивания </a:t>
            </a:r>
          </a:p>
        </p:txBody>
      </p:sp>
      <p:sp>
        <p:nvSpPr>
          <p:cNvPr id="24579" name="Rectangle 1"/>
          <p:cNvSpPr>
            <a:spLocks noChangeArrowheads="1"/>
          </p:cNvSpPr>
          <p:nvPr/>
        </p:nvSpPr>
        <p:spPr bwMode="auto">
          <a:xfrm>
            <a:off x="285750" y="857250"/>
            <a:ext cx="82153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42900">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ctr" eaLnBrk="1" hangingPunct="1">
              <a:spcBef>
                <a:spcPct val="0"/>
              </a:spcBef>
              <a:buFontTx/>
              <a:buNone/>
            </a:pPr>
            <a:r>
              <a:rPr lang="ru-RU" altLang="ru-RU" sz="2400" b="1">
                <a:solidFill>
                  <a:srgbClr val="002060"/>
                </a:solidFill>
                <a:latin typeface="Times New Roman" pitchFamily="18" charset="0"/>
                <a:ea typeface="Calibri" pitchFamily="34" charset="0"/>
                <a:cs typeface="Times New Roman" pitchFamily="18" charset="0"/>
              </a:rPr>
              <a:t>Сочинение оценивается по пяти критериям. </a:t>
            </a:r>
          </a:p>
          <a:p>
            <a:pPr algn="ctr" eaLnBrk="1" hangingPunct="1">
              <a:spcBef>
                <a:spcPct val="0"/>
              </a:spcBef>
              <a:buFontTx/>
              <a:buNone/>
            </a:pPr>
            <a:endParaRPr lang="ru-RU" altLang="ru-RU" sz="2400">
              <a:solidFill>
                <a:srgbClr val="002060"/>
              </a:solidFill>
              <a:latin typeface="Arial" charset="0"/>
              <a:ea typeface="Calibri" pitchFamily="34" charset="0"/>
              <a:cs typeface="Times New Roman" pitchFamily="18" charset="0"/>
            </a:endParaRPr>
          </a:p>
        </p:txBody>
      </p:sp>
      <p:sp>
        <p:nvSpPr>
          <p:cNvPr id="24580" name="Rectangle 2"/>
          <p:cNvSpPr>
            <a:spLocks noChangeArrowheads="1"/>
          </p:cNvSpPr>
          <p:nvPr/>
        </p:nvSpPr>
        <p:spPr bwMode="auto">
          <a:xfrm>
            <a:off x="1476375" y="1512888"/>
            <a:ext cx="6286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eaLnBrk="1" hangingPunct="1">
              <a:spcBef>
                <a:spcPct val="0"/>
              </a:spcBef>
              <a:buFontTx/>
              <a:buNone/>
            </a:pPr>
            <a:r>
              <a:rPr lang="ru-RU" altLang="ru-RU" sz="2800" b="1">
                <a:solidFill>
                  <a:srgbClr val="FF0000"/>
                </a:solidFill>
                <a:latin typeface="Times New Roman" pitchFamily="18" charset="0"/>
                <a:ea typeface="Calibri" pitchFamily="34" charset="0"/>
                <a:cs typeface="Times New Roman" pitchFamily="18" charset="0"/>
              </a:rPr>
              <a:t>Критерий №1</a:t>
            </a:r>
            <a:r>
              <a:rPr lang="ru-RU" altLang="ru-RU" sz="2800" b="1">
                <a:solidFill>
                  <a:srgbClr val="FF00FF"/>
                </a:solidFill>
                <a:latin typeface="Times New Roman" pitchFamily="18" charset="0"/>
                <a:ea typeface="Calibri" pitchFamily="34" charset="0"/>
                <a:cs typeface="Times New Roman" pitchFamily="18" charset="0"/>
              </a:rPr>
              <a:t> </a:t>
            </a:r>
            <a:r>
              <a:rPr lang="ru-RU" altLang="ru-RU" sz="2800" b="1">
                <a:solidFill>
                  <a:srgbClr val="002060"/>
                </a:solidFill>
                <a:latin typeface="Times New Roman" pitchFamily="18" charset="0"/>
                <a:ea typeface="Calibri" pitchFamily="34" charset="0"/>
                <a:cs typeface="Times New Roman" pitchFamily="18" charset="0"/>
              </a:rPr>
              <a:t>«Соответствие теме»</a:t>
            </a:r>
            <a:endParaRPr lang="ru-RU" altLang="ru-RU" sz="2800">
              <a:solidFill>
                <a:srgbClr val="002060"/>
              </a:solidFill>
              <a:latin typeface="Arial" charset="0"/>
              <a:ea typeface="Calibri" pitchFamily="34" charset="0"/>
              <a:cs typeface="Times New Roman" pitchFamily="18" charset="0"/>
            </a:endParaRPr>
          </a:p>
        </p:txBody>
      </p:sp>
      <p:sp>
        <p:nvSpPr>
          <p:cNvPr id="24581" name="Rectangle 3"/>
          <p:cNvSpPr>
            <a:spLocks noChangeArrowheads="1"/>
          </p:cNvSpPr>
          <p:nvPr/>
        </p:nvSpPr>
        <p:spPr bwMode="auto">
          <a:xfrm>
            <a:off x="1476375" y="2076450"/>
            <a:ext cx="792956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eaLnBrk="1" hangingPunct="1">
              <a:spcBef>
                <a:spcPct val="0"/>
              </a:spcBef>
              <a:buFontTx/>
              <a:buNone/>
            </a:pPr>
            <a:r>
              <a:rPr lang="ru-RU" altLang="ru-RU" sz="2800" b="1">
                <a:solidFill>
                  <a:srgbClr val="FF0000"/>
                </a:solidFill>
                <a:latin typeface="Times New Roman" pitchFamily="18" charset="0"/>
                <a:ea typeface="Calibri" pitchFamily="34" charset="0"/>
                <a:cs typeface="Times New Roman" pitchFamily="18" charset="0"/>
              </a:rPr>
              <a:t>Критерий №2</a:t>
            </a:r>
            <a:r>
              <a:rPr lang="ru-RU" altLang="ru-RU" sz="2800" b="1">
                <a:solidFill>
                  <a:srgbClr val="FF00FF"/>
                </a:solidFill>
                <a:latin typeface="Times New Roman" pitchFamily="18" charset="0"/>
                <a:ea typeface="Calibri" pitchFamily="34" charset="0"/>
                <a:cs typeface="Times New Roman" pitchFamily="18" charset="0"/>
              </a:rPr>
              <a:t> </a:t>
            </a:r>
            <a:r>
              <a:rPr lang="ru-RU" altLang="ru-RU" sz="2800" b="1">
                <a:solidFill>
                  <a:srgbClr val="002060"/>
                </a:solidFill>
                <a:latin typeface="Times New Roman" pitchFamily="18" charset="0"/>
                <a:ea typeface="Calibri" pitchFamily="34" charset="0"/>
                <a:cs typeface="Times New Roman" pitchFamily="18" charset="0"/>
              </a:rPr>
              <a:t>«Аргументация. </a:t>
            </a:r>
          </a:p>
          <a:p>
            <a:pPr eaLnBrk="1" hangingPunct="1">
              <a:spcBef>
                <a:spcPct val="0"/>
              </a:spcBef>
              <a:buFontTx/>
              <a:buNone/>
            </a:pPr>
            <a:r>
              <a:rPr lang="ru-RU" altLang="ru-RU" sz="2800" b="1">
                <a:solidFill>
                  <a:srgbClr val="002060"/>
                </a:solidFill>
                <a:latin typeface="Times New Roman" pitchFamily="18" charset="0"/>
                <a:ea typeface="Calibri" pitchFamily="34" charset="0"/>
                <a:cs typeface="Times New Roman" pitchFamily="18" charset="0"/>
              </a:rPr>
              <a:t>     Привлечение литературного материала»</a:t>
            </a:r>
            <a:endParaRPr lang="ru-RU" altLang="ru-RU" sz="2800">
              <a:solidFill>
                <a:srgbClr val="002060"/>
              </a:solidFill>
              <a:latin typeface="Arial" charset="0"/>
              <a:ea typeface="Calibri" pitchFamily="34" charset="0"/>
              <a:cs typeface="Times New Roman" pitchFamily="18" charset="0"/>
            </a:endParaRPr>
          </a:p>
        </p:txBody>
      </p:sp>
      <p:sp>
        <p:nvSpPr>
          <p:cNvPr id="24582" name="Rectangle 4"/>
          <p:cNvSpPr>
            <a:spLocks noChangeArrowheads="1"/>
          </p:cNvSpPr>
          <p:nvPr/>
        </p:nvSpPr>
        <p:spPr bwMode="auto">
          <a:xfrm>
            <a:off x="1443038" y="3017838"/>
            <a:ext cx="69294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just" eaLnBrk="1" hangingPunct="1">
              <a:spcBef>
                <a:spcPct val="0"/>
              </a:spcBef>
              <a:buFontTx/>
              <a:buNone/>
            </a:pPr>
            <a:r>
              <a:rPr lang="ru-RU" altLang="ru-RU" sz="2800" b="1" dirty="0">
                <a:solidFill>
                  <a:srgbClr val="FF0000"/>
                </a:solidFill>
                <a:latin typeface="Times New Roman" pitchFamily="18" charset="0"/>
                <a:ea typeface="Calibri" pitchFamily="34" charset="0"/>
                <a:cs typeface="Times New Roman" pitchFamily="18" charset="0"/>
              </a:rPr>
              <a:t>Критерий №3 </a:t>
            </a:r>
            <a:r>
              <a:rPr lang="ru-RU" altLang="ru-RU" sz="2800" b="1" dirty="0">
                <a:solidFill>
                  <a:srgbClr val="002060"/>
                </a:solidFill>
                <a:latin typeface="Times New Roman" pitchFamily="18" charset="0"/>
                <a:ea typeface="Calibri" pitchFamily="34" charset="0"/>
                <a:cs typeface="Times New Roman" pitchFamily="18" charset="0"/>
              </a:rPr>
              <a:t>«Композиция»</a:t>
            </a:r>
            <a:endParaRPr lang="ru-RU" altLang="ru-RU" sz="2800" dirty="0">
              <a:solidFill>
                <a:srgbClr val="002060"/>
              </a:solidFill>
              <a:latin typeface="Arial" charset="0"/>
              <a:ea typeface="Calibri" pitchFamily="34" charset="0"/>
              <a:cs typeface="Times New Roman" pitchFamily="18" charset="0"/>
            </a:endParaRPr>
          </a:p>
        </p:txBody>
      </p:sp>
      <p:sp>
        <p:nvSpPr>
          <p:cNvPr id="24583" name="Rectangle 5"/>
          <p:cNvSpPr>
            <a:spLocks noChangeArrowheads="1"/>
          </p:cNvSpPr>
          <p:nvPr/>
        </p:nvSpPr>
        <p:spPr bwMode="auto">
          <a:xfrm>
            <a:off x="1439863" y="3522663"/>
            <a:ext cx="800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just" eaLnBrk="1" hangingPunct="1">
              <a:spcBef>
                <a:spcPct val="0"/>
              </a:spcBef>
              <a:buFontTx/>
              <a:buNone/>
            </a:pPr>
            <a:r>
              <a:rPr lang="ru-RU" altLang="ru-RU" sz="2800" b="1">
                <a:solidFill>
                  <a:srgbClr val="FF0000"/>
                </a:solidFill>
                <a:latin typeface="Times New Roman" pitchFamily="18" charset="0"/>
                <a:ea typeface="Calibri" pitchFamily="34" charset="0"/>
                <a:cs typeface="Times New Roman" pitchFamily="18" charset="0"/>
              </a:rPr>
              <a:t>Критерий №4 </a:t>
            </a:r>
            <a:r>
              <a:rPr lang="ru-RU" altLang="ru-RU" sz="2800" b="1">
                <a:solidFill>
                  <a:srgbClr val="002060"/>
                </a:solidFill>
                <a:latin typeface="Times New Roman" pitchFamily="18" charset="0"/>
                <a:ea typeface="Calibri" pitchFamily="34" charset="0"/>
                <a:cs typeface="Times New Roman" pitchFamily="18" charset="0"/>
              </a:rPr>
              <a:t>«Качество речи»</a:t>
            </a:r>
            <a:endParaRPr lang="ru-RU" altLang="ru-RU" sz="2800">
              <a:solidFill>
                <a:srgbClr val="002060"/>
              </a:solidFill>
              <a:latin typeface="Arial" charset="0"/>
              <a:ea typeface="Calibri" pitchFamily="34" charset="0"/>
              <a:cs typeface="Times New Roman" pitchFamily="18" charset="0"/>
            </a:endParaRPr>
          </a:p>
        </p:txBody>
      </p:sp>
      <p:sp>
        <p:nvSpPr>
          <p:cNvPr id="24584" name="Rectangle 6"/>
          <p:cNvSpPr>
            <a:spLocks noChangeArrowheads="1"/>
          </p:cNvSpPr>
          <p:nvPr/>
        </p:nvSpPr>
        <p:spPr bwMode="auto">
          <a:xfrm>
            <a:off x="1439863" y="4046538"/>
            <a:ext cx="800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just" eaLnBrk="1" hangingPunct="1">
              <a:spcBef>
                <a:spcPct val="0"/>
              </a:spcBef>
              <a:buFontTx/>
              <a:buNone/>
            </a:pPr>
            <a:r>
              <a:rPr lang="ru-RU" altLang="ru-RU" sz="2800" b="1">
                <a:solidFill>
                  <a:srgbClr val="FF0000"/>
                </a:solidFill>
                <a:latin typeface="Times New Roman" pitchFamily="18" charset="0"/>
                <a:ea typeface="Calibri" pitchFamily="34" charset="0"/>
                <a:cs typeface="Times New Roman" pitchFamily="18" charset="0"/>
              </a:rPr>
              <a:t>Критерий №5 </a:t>
            </a:r>
            <a:r>
              <a:rPr lang="ru-RU" altLang="ru-RU" sz="2800" b="1">
                <a:solidFill>
                  <a:srgbClr val="002060"/>
                </a:solidFill>
                <a:latin typeface="Times New Roman" pitchFamily="18" charset="0"/>
                <a:ea typeface="Calibri" pitchFamily="34" charset="0"/>
                <a:cs typeface="Times New Roman" pitchFamily="18" charset="0"/>
              </a:rPr>
              <a:t>«Грамотность»</a:t>
            </a:r>
            <a:endParaRPr lang="ru-RU" altLang="ru-RU" sz="2800">
              <a:solidFill>
                <a:srgbClr val="002060"/>
              </a:solidFill>
              <a:latin typeface="Arial" charset="0"/>
              <a:ea typeface="Calibri" pitchFamily="34" charset="0"/>
              <a:cs typeface="Times New Roman" pitchFamily="18" charset="0"/>
            </a:endParaRPr>
          </a:p>
        </p:txBody>
      </p:sp>
      <p:sp>
        <p:nvSpPr>
          <p:cNvPr id="24585" name="Rectangle 7"/>
          <p:cNvSpPr>
            <a:spLocks noChangeArrowheads="1"/>
          </p:cNvSpPr>
          <p:nvPr/>
        </p:nvSpPr>
        <p:spPr bwMode="auto">
          <a:xfrm>
            <a:off x="1331913" y="4525963"/>
            <a:ext cx="7454900" cy="23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42900">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just" eaLnBrk="1" hangingPunct="1">
              <a:spcBef>
                <a:spcPct val="0"/>
              </a:spcBef>
              <a:buFontTx/>
              <a:buNone/>
            </a:pPr>
            <a:r>
              <a:rPr lang="ru-RU" altLang="ru-RU" sz="2400" b="1" dirty="0">
                <a:solidFill>
                  <a:srgbClr val="002060"/>
                </a:solidFill>
                <a:latin typeface="Times New Roman" pitchFamily="18" charset="0"/>
                <a:ea typeface="Calibri" pitchFamily="34" charset="0"/>
                <a:cs typeface="Times New Roman" pitchFamily="18" charset="0"/>
              </a:rPr>
              <a:t>Для получения «зачета» за итоговое сочинение необходимо получить «зачет» по критериям №1 и №2 </a:t>
            </a:r>
            <a:r>
              <a:rPr lang="ru-RU" altLang="ru-RU" sz="2400" dirty="0">
                <a:solidFill>
                  <a:srgbClr val="002060"/>
                </a:solidFill>
                <a:latin typeface="Times New Roman" pitchFamily="18" charset="0"/>
                <a:ea typeface="Calibri" pitchFamily="34" charset="0"/>
                <a:cs typeface="Times New Roman" pitchFamily="18" charset="0"/>
              </a:rPr>
              <a:t>(выставление «незачета» по одному из этих критериев автоматически ведет к «незачету» за работу в целом), а также дополнительно «зачет» хотя бы по одному из других критериев (№3-№5).</a:t>
            </a:r>
            <a:endParaRPr lang="ru-RU" altLang="ru-RU" sz="2400" dirty="0">
              <a:solidFill>
                <a:srgbClr val="002060"/>
              </a:solidFill>
              <a:latin typeface="Arial"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Прямоугольник 1"/>
          <p:cNvSpPr>
            <a:spLocks noChangeArrowheads="1"/>
          </p:cNvSpPr>
          <p:nvPr/>
        </p:nvSpPr>
        <p:spPr bwMode="auto">
          <a:xfrm>
            <a:off x="1331913" y="1285875"/>
            <a:ext cx="74549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just" eaLnBrk="1" hangingPunct="1">
              <a:spcBef>
                <a:spcPct val="0"/>
              </a:spcBef>
              <a:buFontTx/>
              <a:buNone/>
            </a:pPr>
            <a:r>
              <a:rPr lang="ru-RU" altLang="ru-RU" b="1" dirty="0">
                <a:solidFill>
                  <a:srgbClr val="002060"/>
                </a:solidFill>
                <a:latin typeface="Times New Roman" pitchFamily="18" charset="0"/>
                <a:cs typeface="Times New Roman" pitchFamily="18" charset="0"/>
              </a:rPr>
              <a:t>На основе </a:t>
            </a:r>
            <a:r>
              <a:rPr lang="ru-RU" altLang="ru-RU" b="1" dirty="0" smtClean="0">
                <a:solidFill>
                  <a:srgbClr val="002060"/>
                </a:solidFill>
                <a:latin typeface="Times New Roman" pitchFamily="18" charset="0"/>
                <a:cs typeface="Times New Roman" pitchFamily="18" charset="0"/>
              </a:rPr>
              <a:t>6 </a:t>
            </a:r>
            <a:r>
              <a:rPr lang="ru-RU" altLang="ru-RU" b="1" dirty="0">
                <a:solidFill>
                  <a:srgbClr val="002060"/>
                </a:solidFill>
                <a:latin typeface="Times New Roman" pitchFamily="18" charset="0"/>
                <a:cs typeface="Times New Roman" pitchFamily="18" charset="0"/>
              </a:rPr>
              <a:t>направлений </a:t>
            </a:r>
            <a:r>
              <a:rPr lang="ru-RU" altLang="ru-RU" b="1" dirty="0" err="1">
                <a:solidFill>
                  <a:srgbClr val="002060"/>
                </a:solidFill>
                <a:latin typeface="Times New Roman" pitchFamily="18" charset="0"/>
                <a:cs typeface="Times New Roman" pitchFamily="18" charset="0"/>
              </a:rPr>
              <a:t>Рособрнадзор</a:t>
            </a:r>
            <a:r>
              <a:rPr lang="ru-RU" altLang="ru-RU" b="1" dirty="0">
                <a:solidFill>
                  <a:srgbClr val="002060"/>
                </a:solidFill>
                <a:latin typeface="Times New Roman" pitchFamily="18" charset="0"/>
                <a:cs typeface="Times New Roman" pitchFamily="18" charset="0"/>
              </a:rPr>
              <a:t> разработает </a:t>
            </a:r>
            <a:r>
              <a:rPr lang="ru-RU" altLang="ru-RU" b="1" dirty="0">
                <a:solidFill>
                  <a:srgbClr val="FF0000"/>
                </a:solidFill>
                <a:latin typeface="Times New Roman" pitchFamily="18" charset="0"/>
                <a:cs typeface="Times New Roman" pitchFamily="18" charset="0"/>
              </a:rPr>
              <a:t>темы итоговых сочинений</a:t>
            </a:r>
            <a:r>
              <a:rPr lang="ru-RU" altLang="ru-RU" b="1" dirty="0">
                <a:solidFill>
                  <a:srgbClr val="002060"/>
                </a:solidFill>
                <a:latin typeface="Times New Roman" pitchFamily="18" charset="0"/>
                <a:cs typeface="Times New Roman" pitchFamily="18" charset="0"/>
              </a:rPr>
              <a:t>. Они будут отличаться для разных часовых поясов, и узнают их на экзамене.</a:t>
            </a:r>
          </a:p>
        </p:txBody>
      </p:sp>
      <p:sp>
        <p:nvSpPr>
          <p:cNvPr id="25603" name="Прямоугольник 3"/>
          <p:cNvSpPr>
            <a:spLocks noChangeArrowheads="1"/>
          </p:cNvSpPr>
          <p:nvPr/>
        </p:nvSpPr>
        <p:spPr bwMode="auto">
          <a:xfrm>
            <a:off x="357188" y="285750"/>
            <a:ext cx="842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ctr" eaLnBrk="1" hangingPunct="1">
              <a:spcBef>
                <a:spcPct val="0"/>
              </a:spcBef>
              <a:buFontTx/>
              <a:buNone/>
            </a:pPr>
            <a:r>
              <a:rPr lang="ru-RU" altLang="ru-RU" b="1">
                <a:solidFill>
                  <a:srgbClr val="C00000"/>
                </a:solidFill>
                <a:latin typeface="Times New Roman" pitchFamily="18" charset="0"/>
                <a:cs typeface="Times New Roman" pitchFamily="18" charset="0"/>
              </a:rPr>
              <a:t>Темы сочинений</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Autofit/>
          </a:bodyPr>
          <a:lstStyle/>
          <a:p>
            <a:pPr marL="514350" indent="-514350" eaLnBrk="1" fontAlgn="auto" hangingPunct="1">
              <a:spcBef>
                <a:spcPct val="20000"/>
              </a:spcBef>
              <a:spcAft>
                <a:spcPts val="0"/>
              </a:spcAft>
              <a:defRPr/>
            </a:pPr>
            <a:r>
              <a:rPr lang="ru-RU" sz="2800" dirty="0">
                <a:solidFill>
                  <a:srgbClr val="C00000"/>
                </a:solidFill>
                <a:latin typeface="Times New Roman"/>
                <a:ea typeface="+mn-ea"/>
                <a:cs typeface="+mn-cs"/>
              </a:rPr>
              <a:t>Что ожидает обучающихся 11 класса в </a:t>
            </a:r>
            <a:r>
              <a:rPr lang="ru-RU" sz="2800" dirty="0" smtClean="0">
                <a:solidFill>
                  <a:srgbClr val="C00000"/>
                </a:solidFill>
                <a:latin typeface="Times New Roman"/>
                <a:ea typeface="+mn-ea"/>
                <a:cs typeface="+mn-cs"/>
              </a:rPr>
              <a:t>2025-2026 </a:t>
            </a:r>
            <a:r>
              <a:rPr lang="ru-RU" sz="2800" dirty="0">
                <a:solidFill>
                  <a:srgbClr val="C00000"/>
                </a:solidFill>
                <a:latin typeface="Times New Roman"/>
                <a:ea typeface="+mn-ea"/>
                <a:cs typeface="+mn-cs"/>
              </a:rPr>
              <a:t>учебном </a:t>
            </a:r>
            <a:r>
              <a:rPr lang="ru-RU" sz="2800" dirty="0" smtClean="0">
                <a:solidFill>
                  <a:srgbClr val="C00000"/>
                </a:solidFill>
                <a:latin typeface="Times New Roman"/>
                <a:ea typeface="+mn-ea"/>
                <a:cs typeface="+mn-cs"/>
              </a:rPr>
              <a:t>году</a:t>
            </a:r>
            <a:r>
              <a:rPr lang="ru-RU" sz="2800" dirty="0">
                <a:solidFill>
                  <a:srgbClr val="C00000"/>
                </a:solidFill>
                <a:latin typeface="Times New Roman" panose="02020603050405020304" pitchFamily="18" charset="0"/>
                <a:ea typeface="+mn-ea"/>
                <a:cs typeface="Times New Roman" panose="02020603050405020304" pitchFamily="18" charset="0"/>
              </a:rPr>
              <a:t/>
            </a:r>
            <a:br>
              <a:rPr lang="ru-RU" sz="2800" dirty="0">
                <a:solidFill>
                  <a:srgbClr val="C00000"/>
                </a:solidFill>
                <a:latin typeface="Times New Roman" panose="02020603050405020304" pitchFamily="18" charset="0"/>
                <a:ea typeface="+mn-ea"/>
                <a:cs typeface="Times New Roman" panose="02020603050405020304" pitchFamily="18" charset="0"/>
              </a:rPr>
            </a:br>
            <a:endParaRPr lang="ru-RU" sz="2800" dirty="0">
              <a:solidFill>
                <a:srgbClr val="C00000"/>
              </a:solidFill>
            </a:endParaRPr>
          </a:p>
        </p:txBody>
      </p:sp>
      <p:sp>
        <p:nvSpPr>
          <p:cNvPr id="5123" name="Объект 2"/>
          <p:cNvSpPr>
            <a:spLocks noGrp="1" noChangeArrowheads="1"/>
          </p:cNvSpPr>
          <p:nvPr>
            <p:ph idx="1"/>
          </p:nvPr>
        </p:nvSpPr>
        <p:spPr>
          <a:xfrm>
            <a:off x="1835696" y="2204864"/>
            <a:ext cx="8229997" cy="4784824"/>
          </a:xfrm>
        </p:spPr>
        <p:txBody>
          <a:bodyPr/>
          <a:lstStyle/>
          <a:p>
            <a:pPr marL="514350" indent="-514350" eaLnBrk="1" hangingPunct="1">
              <a:buFontTx/>
              <a:buAutoNum type="arabicPeriod"/>
            </a:pPr>
            <a:r>
              <a:rPr lang="ru-RU" altLang="ru-RU" b="1" dirty="0" smtClean="0">
                <a:solidFill>
                  <a:srgbClr val="002060"/>
                </a:solidFill>
                <a:latin typeface="Times New Roman" pitchFamily="18" charset="0"/>
                <a:cs typeface="Times New Roman" pitchFamily="18" charset="0"/>
              </a:rPr>
              <a:t>Итоговое сочинение в первой неделе декабря</a:t>
            </a:r>
          </a:p>
          <a:p>
            <a:pPr marL="514350" indent="-514350" eaLnBrk="1" hangingPunct="1">
              <a:buFontTx/>
              <a:buAutoNum type="arabicPeriod"/>
            </a:pPr>
            <a:r>
              <a:rPr lang="ru-RU" altLang="ru-RU" b="1" dirty="0" smtClean="0">
                <a:solidFill>
                  <a:srgbClr val="002060"/>
                </a:solidFill>
                <a:latin typeface="Times New Roman" pitchFamily="18" charset="0"/>
                <a:cs typeface="Times New Roman" pitchFamily="18" charset="0"/>
              </a:rPr>
              <a:t>Написание заявления о выборе экзаменов до 1 февраля</a:t>
            </a:r>
          </a:p>
          <a:p>
            <a:pPr marL="514350" indent="-514350" eaLnBrk="1" hangingPunct="1">
              <a:buFontTx/>
              <a:buAutoNum type="arabicPeriod"/>
            </a:pPr>
            <a:r>
              <a:rPr lang="ru-RU" altLang="ru-RU" b="1" dirty="0" smtClean="0">
                <a:solidFill>
                  <a:srgbClr val="002060"/>
                </a:solidFill>
                <a:latin typeface="Times New Roman" pitchFamily="18" charset="0"/>
                <a:cs typeface="Times New Roman" pitchFamily="18" charset="0"/>
              </a:rPr>
              <a:t>Государственная итоговая аттестация.</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2"/>
          <p:cNvSpPr txBox="1">
            <a:spLocks noChangeArrowheads="1"/>
          </p:cNvSpPr>
          <p:nvPr/>
        </p:nvSpPr>
        <p:spPr bwMode="auto">
          <a:xfrm>
            <a:off x="714375" y="214313"/>
            <a:ext cx="7572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ctr" eaLnBrk="1" hangingPunct="1">
              <a:spcBef>
                <a:spcPct val="0"/>
              </a:spcBef>
              <a:buFontTx/>
              <a:buNone/>
            </a:pPr>
            <a:r>
              <a:rPr lang="ru-RU" altLang="ru-RU" sz="2800" b="1">
                <a:solidFill>
                  <a:srgbClr val="C00000"/>
                </a:solidFill>
                <a:latin typeface="Times New Roman" pitchFamily="18" charset="0"/>
                <a:cs typeface="Times New Roman" pitchFamily="18" charset="0"/>
              </a:rPr>
              <a:t>Сохранность работ</a:t>
            </a:r>
          </a:p>
        </p:txBody>
      </p:sp>
      <p:sp>
        <p:nvSpPr>
          <p:cNvPr id="27651" name="Прямоугольник 3"/>
          <p:cNvSpPr>
            <a:spLocks noChangeArrowheads="1"/>
          </p:cNvSpPr>
          <p:nvPr/>
        </p:nvSpPr>
        <p:spPr bwMode="auto">
          <a:xfrm>
            <a:off x="1547813" y="738188"/>
            <a:ext cx="7273925"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just" eaLnBrk="1" hangingPunct="1">
              <a:spcBef>
                <a:spcPct val="0"/>
              </a:spcBef>
              <a:buFontTx/>
              <a:buNone/>
            </a:pPr>
            <a:r>
              <a:rPr lang="ru-RU" altLang="ru-RU" sz="2800" b="1">
                <a:solidFill>
                  <a:srgbClr val="002060"/>
                </a:solidFill>
                <a:latin typeface="Times New Roman" pitchFamily="18" charset="0"/>
                <a:cs typeface="Times New Roman" pitchFamily="18" charset="0"/>
              </a:rPr>
              <a:t>Работы сразу же будут </a:t>
            </a:r>
            <a:r>
              <a:rPr lang="ru-RU" altLang="ru-RU" sz="2800" b="1">
                <a:solidFill>
                  <a:srgbClr val="FF0000"/>
                </a:solidFill>
                <a:latin typeface="Times New Roman" pitchFamily="18" charset="0"/>
                <a:cs typeface="Times New Roman" pitchFamily="18" charset="0"/>
              </a:rPr>
              <a:t>сканироваться и размещаться </a:t>
            </a:r>
            <a:r>
              <a:rPr lang="ru-RU" altLang="ru-RU" sz="2800" b="1">
                <a:solidFill>
                  <a:srgbClr val="002060"/>
                </a:solidFill>
                <a:latin typeface="Times New Roman" pitchFamily="18" charset="0"/>
                <a:cs typeface="Times New Roman" pitchFamily="18" charset="0"/>
              </a:rPr>
              <a:t>в региональных и федеральной информационных системах обеспечения проведения ЕГЭ, </a:t>
            </a:r>
            <a:r>
              <a:rPr lang="ru-RU" altLang="ru-RU" sz="2800" b="1">
                <a:solidFill>
                  <a:srgbClr val="FF0000"/>
                </a:solidFill>
                <a:latin typeface="Times New Roman" pitchFamily="18" charset="0"/>
                <a:cs typeface="Times New Roman" pitchFamily="18" charset="0"/>
              </a:rPr>
              <a:t>доступ к которым будут иметь все вузы страны. </a:t>
            </a:r>
          </a:p>
          <a:p>
            <a:pPr algn="just" eaLnBrk="1" hangingPunct="1">
              <a:spcBef>
                <a:spcPct val="0"/>
              </a:spcBef>
              <a:buFontTx/>
              <a:buNone/>
            </a:pPr>
            <a:r>
              <a:rPr lang="ru-RU" altLang="ru-RU" sz="2800" b="1">
                <a:solidFill>
                  <a:srgbClr val="002060"/>
                </a:solidFill>
                <a:latin typeface="Times New Roman" pitchFamily="18" charset="0"/>
                <a:cs typeface="Times New Roman" pitchFamily="18" charset="0"/>
              </a:rPr>
              <a:t>В то же время вузы при объявлении условий приема должны будут указать, станут ли они учитывать выпускные сочинения. </a:t>
            </a:r>
          </a:p>
        </p:txBody>
      </p:sp>
      <p:pic>
        <p:nvPicPr>
          <p:cNvPr id="2765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b="14122"/>
          <a:stretch>
            <a:fillRect/>
          </a:stretch>
        </p:blipFill>
        <p:spPr bwMode="auto">
          <a:xfrm>
            <a:off x="5308600" y="4429125"/>
            <a:ext cx="3189288"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Прямоугольник 1"/>
          <p:cNvSpPr>
            <a:spLocks noChangeArrowheads="1"/>
          </p:cNvSpPr>
          <p:nvPr/>
        </p:nvSpPr>
        <p:spPr bwMode="auto">
          <a:xfrm>
            <a:off x="1187624" y="1700808"/>
            <a:ext cx="7416800"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just" eaLnBrk="1" hangingPunct="1">
              <a:spcBef>
                <a:spcPct val="0"/>
              </a:spcBef>
              <a:buFontTx/>
              <a:buNone/>
            </a:pPr>
            <a:r>
              <a:rPr lang="ru-RU" altLang="ru-RU" sz="2400" dirty="0">
                <a:solidFill>
                  <a:srgbClr val="002060"/>
                </a:solidFill>
                <a:latin typeface="Times New Roman" pitchFamily="18" charset="0"/>
                <a:cs typeface="Times New Roman" pitchFamily="18" charset="0"/>
              </a:rPr>
              <a:t>При поступлении в вузы, сочинение (изложение) рассматривается в ряду индивидуальных достижений и  может принести </a:t>
            </a:r>
            <a:r>
              <a:rPr lang="ru-RU" altLang="ru-RU" sz="2400" b="1" dirty="0">
                <a:solidFill>
                  <a:srgbClr val="002060"/>
                </a:solidFill>
                <a:latin typeface="Times New Roman" pitchFamily="18" charset="0"/>
                <a:cs typeface="Times New Roman" pitchFamily="18" charset="0"/>
              </a:rPr>
              <a:t>абитуриенту до </a:t>
            </a:r>
            <a:r>
              <a:rPr lang="ru-RU" altLang="ru-RU" sz="2400" b="1" dirty="0">
                <a:solidFill>
                  <a:srgbClr val="FF0000"/>
                </a:solidFill>
                <a:latin typeface="Times New Roman" pitchFamily="18" charset="0"/>
                <a:cs typeface="Times New Roman" pitchFamily="18" charset="0"/>
              </a:rPr>
              <a:t>10 дополнительных баллов к ЕГЭ </a:t>
            </a:r>
            <a:r>
              <a:rPr lang="ru-RU" altLang="ru-RU" sz="2400" b="1" dirty="0">
                <a:solidFill>
                  <a:srgbClr val="002060"/>
                </a:solidFill>
                <a:latin typeface="Times New Roman" pitchFamily="18" charset="0"/>
                <a:cs typeface="Times New Roman" pitchFamily="18" charset="0"/>
              </a:rPr>
              <a:t>(в случае представления поступающим указанного сочинения).</a:t>
            </a:r>
            <a:r>
              <a:rPr lang="ru-RU" altLang="ru-RU" sz="2400" dirty="0">
                <a:solidFill>
                  <a:srgbClr val="002060"/>
                </a:solidFill>
                <a:latin typeface="Times New Roman" pitchFamily="18" charset="0"/>
                <a:cs typeface="Times New Roman" pitchFamily="18" charset="0"/>
              </a:rPr>
              <a:t> </a:t>
            </a:r>
          </a:p>
          <a:p>
            <a:pPr algn="just" eaLnBrk="1" hangingPunct="1">
              <a:spcBef>
                <a:spcPct val="0"/>
              </a:spcBef>
              <a:buFontTx/>
              <a:buNone/>
            </a:pPr>
            <a:r>
              <a:rPr lang="ru-RU" altLang="ru-RU" sz="2400" dirty="0">
                <a:solidFill>
                  <a:srgbClr val="002060"/>
                </a:solidFill>
                <a:latin typeface="Times New Roman" pitchFamily="18" charset="0"/>
                <a:cs typeface="Times New Roman" pitchFamily="18" charset="0"/>
              </a:rPr>
              <a:t>Оценка за сочинение на данном этапе выставляется вузом по утвержденным им критериям.</a:t>
            </a:r>
          </a:p>
        </p:txBody>
      </p:sp>
      <p:sp>
        <p:nvSpPr>
          <p:cNvPr id="28675" name="TextBox 3"/>
          <p:cNvSpPr txBox="1">
            <a:spLocks noChangeArrowheads="1"/>
          </p:cNvSpPr>
          <p:nvPr/>
        </p:nvSpPr>
        <p:spPr bwMode="auto">
          <a:xfrm>
            <a:off x="744538" y="160338"/>
            <a:ext cx="9144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ctr" eaLnBrk="1" hangingPunct="1">
              <a:spcBef>
                <a:spcPct val="0"/>
              </a:spcBef>
              <a:buFontTx/>
              <a:buNone/>
            </a:pPr>
            <a:r>
              <a:rPr lang="ru-RU" altLang="ru-RU" sz="2800" b="1">
                <a:solidFill>
                  <a:srgbClr val="C00000"/>
                </a:solidFill>
                <a:latin typeface="Times New Roman" pitchFamily="18" charset="0"/>
                <a:cs typeface="Times New Roman" pitchFamily="18" charset="0"/>
              </a:rPr>
              <a:t>Учет результатов сочинения по литературе</a:t>
            </a:r>
          </a:p>
          <a:p>
            <a:pPr algn="ctr" eaLnBrk="1" hangingPunct="1">
              <a:spcBef>
                <a:spcPct val="0"/>
              </a:spcBef>
              <a:buFontTx/>
              <a:buNone/>
            </a:pPr>
            <a:r>
              <a:rPr lang="ru-RU" altLang="ru-RU" sz="2800" b="1">
                <a:solidFill>
                  <a:srgbClr val="C00000"/>
                </a:solidFill>
                <a:latin typeface="Times New Roman" pitchFamily="18" charset="0"/>
                <a:cs typeface="Times New Roman" pitchFamily="18" charset="0"/>
              </a:rPr>
              <a:t> при поступлении в вузы</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1042988" y="3429000"/>
            <a:ext cx="3600450" cy="11303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a:solidFill>
                  <a:srgbClr val="002060"/>
                </a:solidFill>
                <a:latin typeface="Times New Roman" panose="02020603050405020304" pitchFamily="18" charset="0"/>
                <a:cs typeface="Times New Roman" panose="02020603050405020304" pitchFamily="18" charset="0"/>
              </a:rPr>
              <a:t>Поступление в ВУЗ </a:t>
            </a:r>
          </a:p>
          <a:p>
            <a:pPr algn="ctr">
              <a:defRPr/>
            </a:pPr>
            <a:r>
              <a:rPr lang="ru-RU" sz="2400" b="1" dirty="0" smtClean="0">
                <a:solidFill>
                  <a:srgbClr val="002060"/>
                </a:solidFill>
                <a:latin typeface="Times New Roman" panose="02020603050405020304" pitchFamily="18" charset="0"/>
                <a:cs typeface="Times New Roman" panose="02020603050405020304" pitchFamily="18" charset="0"/>
              </a:rPr>
              <a:t>40 баллов </a:t>
            </a:r>
            <a:endParaRPr lang="ru-RU" sz="2400" b="1" dirty="0">
              <a:solidFill>
                <a:srgbClr val="002060"/>
              </a:solidFill>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5076825" y="3409950"/>
            <a:ext cx="3816350" cy="11303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a:solidFill>
                  <a:srgbClr val="002060"/>
                </a:solidFill>
                <a:latin typeface="Times New Roman" panose="02020603050405020304" pitchFamily="18" charset="0"/>
                <a:cs typeface="Times New Roman" panose="02020603050405020304" pitchFamily="18" charset="0"/>
              </a:rPr>
              <a:t>Получение аттестата </a:t>
            </a:r>
          </a:p>
          <a:p>
            <a:pPr algn="ctr">
              <a:defRPr/>
            </a:pPr>
            <a:r>
              <a:rPr lang="ru-RU" sz="2400" b="1" dirty="0">
                <a:solidFill>
                  <a:srgbClr val="002060"/>
                </a:solidFill>
                <a:latin typeface="Times New Roman" panose="02020603050405020304" pitchFamily="18" charset="0"/>
                <a:cs typeface="Times New Roman" panose="02020603050405020304" pitchFamily="18" charset="0"/>
              </a:rPr>
              <a:t>24 балла </a:t>
            </a:r>
          </a:p>
        </p:txBody>
      </p:sp>
      <p:sp>
        <p:nvSpPr>
          <p:cNvPr id="29700" name="TextBox 12"/>
          <p:cNvSpPr txBox="1">
            <a:spLocks noChangeArrowheads="1"/>
          </p:cNvSpPr>
          <p:nvPr/>
        </p:nvSpPr>
        <p:spPr bwMode="auto">
          <a:xfrm>
            <a:off x="3276600" y="2081213"/>
            <a:ext cx="30702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spcBef>
                <a:spcPct val="0"/>
              </a:spcBef>
              <a:buFontTx/>
              <a:buNone/>
            </a:pPr>
            <a:r>
              <a:rPr lang="ru-RU" altLang="ru-RU" sz="3600" b="1">
                <a:solidFill>
                  <a:srgbClr val="C00000"/>
                </a:solidFill>
                <a:latin typeface="Times New Roman" pitchFamily="18" charset="0"/>
                <a:cs typeface="Times New Roman" pitchFamily="18" charset="0"/>
              </a:rPr>
              <a:t>Русский язык</a:t>
            </a:r>
            <a:endParaRPr lang="ru-RU" altLang="ru-RU" sz="3600" b="1">
              <a:solidFill>
                <a:srgbClr val="C00000"/>
              </a:solidFill>
              <a:latin typeface="Arial" charset="0"/>
            </a:endParaRPr>
          </a:p>
        </p:txBody>
      </p:sp>
      <p:sp>
        <p:nvSpPr>
          <p:cNvPr id="29701" name="TextBox 14"/>
          <p:cNvSpPr txBox="1">
            <a:spLocks noChangeArrowheads="1"/>
          </p:cNvSpPr>
          <p:nvPr/>
        </p:nvSpPr>
        <p:spPr bwMode="auto">
          <a:xfrm>
            <a:off x="2268538" y="188913"/>
            <a:ext cx="5935662"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ctr">
              <a:spcBef>
                <a:spcPct val="0"/>
              </a:spcBef>
              <a:buFontTx/>
              <a:buNone/>
            </a:pPr>
            <a:endParaRPr lang="ru-RU" altLang="ru-RU" sz="1800">
              <a:solidFill>
                <a:schemeClr val="tx1"/>
              </a:solidFill>
              <a:latin typeface="Arial" charset="0"/>
            </a:endParaRPr>
          </a:p>
          <a:p>
            <a:pPr algn="ctr">
              <a:spcBef>
                <a:spcPct val="0"/>
              </a:spcBef>
              <a:buFontTx/>
              <a:buNone/>
            </a:pPr>
            <a:r>
              <a:rPr lang="ru-RU" altLang="ru-RU" sz="2800" b="1">
                <a:solidFill>
                  <a:srgbClr val="C00000"/>
                </a:solidFill>
                <a:latin typeface="Times New Roman" pitchFamily="18" charset="0"/>
                <a:cs typeface="Times New Roman" pitchFamily="18" charset="0"/>
              </a:rPr>
              <a:t>ОСОБЕННОСТИ В ЭКЗАМЕНАХ </a:t>
            </a:r>
          </a:p>
          <a:p>
            <a:pPr algn="ctr">
              <a:spcBef>
                <a:spcPct val="0"/>
              </a:spcBef>
              <a:buFontTx/>
              <a:buNone/>
            </a:pPr>
            <a:r>
              <a:rPr lang="ru-RU" altLang="ru-RU" sz="2800" b="1">
                <a:solidFill>
                  <a:srgbClr val="C00000"/>
                </a:solidFill>
                <a:latin typeface="Times New Roman" pitchFamily="18" charset="0"/>
                <a:cs typeface="Times New Roman" pitchFamily="18" charset="0"/>
              </a:rPr>
              <a:t>ФОРМАТА ЕГЭ:</a:t>
            </a:r>
          </a:p>
        </p:txBody>
      </p:sp>
      <p:cxnSp>
        <p:nvCxnSpPr>
          <p:cNvPr id="17" name="Прямая со стрелкой 16"/>
          <p:cNvCxnSpPr>
            <a:stCxn id="29700" idx="2"/>
          </p:cNvCxnSpPr>
          <p:nvPr/>
        </p:nvCxnSpPr>
        <p:spPr>
          <a:xfrm flipH="1">
            <a:off x="2771775" y="2727325"/>
            <a:ext cx="2039938" cy="701675"/>
          </a:xfrm>
          <a:prstGeom prst="straightConnector1">
            <a:avLst/>
          </a:prstGeom>
          <a:ln w="38100">
            <a:solidFill>
              <a:schemeClr val="tx2">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stCxn id="29700" idx="2"/>
          </p:cNvCxnSpPr>
          <p:nvPr/>
        </p:nvCxnSpPr>
        <p:spPr>
          <a:xfrm>
            <a:off x="4811713" y="2727325"/>
            <a:ext cx="2281237" cy="701675"/>
          </a:xfrm>
          <a:prstGeom prst="straightConnector1">
            <a:avLst/>
          </a:prstGeom>
          <a:ln w="38100">
            <a:solidFill>
              <a:schemeClr val="tx2">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1042988" y="3429000"/>
            <a:ext cx="3600450" cy="20161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u="sng" dirty="0">
                <a:solidFill>
                  <a:srgbClr val="002060"/>
                </a:solidFill>
                <a:latin typeface="Times New Roman" panose="02020603050405020304" pitchFamily="18" charset="0"/>
                <a:cs typeface="Times New Roman" panose="02020603050405020304" pitchFamily="18" charset="0"/>
              </a:rPr>
              <a:t>БАЗОВЫЙ УРОВЕНЬ</a:t>
            </a:r>
          </a:p>
          <a:p>
            <a:pPr algn="ctr">
              <a:defRPr/>
            </a:pPr>
            <a:r>
              <a:rPr lang="ru-RU" sz="2400" b="1" dirty="0">
                <a:solidFill>
                  <a:srgbClr val="002060"/>
                </a:solidFill>
                <a:latin typeface="Times New Roman" panose="02020603050405020304" pitchFamily="18" charset="0"/>
                <a:cs typeface="Times New Roman" panose="02020603050405020304" pitchFamily="18" charset="0"/>
              </a:rPr>
              <a:t>(только для получения аттестата) – 5-балльная система</a:t>
            </a:r>
          </a:p>
        </p:txBody>
      </p:sp>
      <p:sp>
        <p:nvSpPr>
          <p:cNvPr id="12" name="Скругленный прямоугольник 11"/>
          <p:cNvSpPr/>
          <p:nvPr/>
        </p:nvSpPr>
        <p:spPr>
          <a:xfrm>
            <a:off x="4859338" y="3409950"/>
            <a:ext cx="4033837" cy="19637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u="sng" dirty="0">
                <a:solidFill>
                  <a:srgbClr val="002060"/>
                </a:solidFill>
                <a:latin typeface="Times New Roman" panose="02020603050405020304" pitchFamily="18" charset="0"/>
                <a:cs typeface="Times New Roman" panose="02020603050405020304" pitchFamily="18" charset="0"/>
              </a:rPr>
              <a:t>ПРОФИЛЬНЫЙ УРОВЕНЬ</a:t>
            </a:r>
          </a:p>
          <a:p>
            <a:pPr algn="ctr">
              <a:defRPr/>
            </a:pPr>
            <a:r>
              <a:rPr lang="ru-RU" sz="2400" b="1" dirty="0">
                <a:solidFill>
                  <a:srgbClr val="002060"/>
                </a:solidFill>
                <a:latin typeface="Times New Roman" panose="02020603050405020304" pitchFamily="18" charset="0"/>
                <a:cs typeface="Times New Roman" panose="02020603050405020304" pitchFamily="18" charset="0"/>
              </a:rPr>
              <a:t>(для поступления в ВУЗ)- 100-балльная система </a:t>
            </a:r>
            <a:r>
              <a:rPr lang="ru-RU" sz="2400" b="1" dirty="0" err="1">
                <a:solidFill>
                  <a:srgbClr val="002060"/>
                </a:solidFill>
                <a:latin typeface="Times New Roman" panose="02020603050405020304" pitchFamily="18" charset="0"/>
                <a:cs typeface="Times New Roman" panose="02020603050405020304" pitchFamily="18" charset="0"/>
              </a:rPr>
              <a:t>мин.балл</a:t>
            </a:r>
            <a:r>
              <a:rPr lang="ru-RU" sz="2400" b="1" dirty="0">
                <a:solidFill>
                  <a:srgbClr val="002060"/>
                </a:solidFill>
                <a:latin typeface="Times New Roman" panose="02020603050405020304" pitchFamily="18" charset="0"/>
                <a:cs typeface="Times New Roman" panose="02020603050405020304" pitchFamily="18" charset="0"/>
              </a:rPr>
              <a:t>- 27</a:t>
            </a:r>
          </a:p>
        </p:txBody>
      </p:sp>
      <p:sp>
        <p:nvSpPr>
          <p:cNvPr id="30724" name="TextBox 12"/>
          <p:cNvSpPr txBox="1">
            <a:spLocks noChangeArrowheads="1"/>
          </p:cNvSpPr>
          <p:nvPr/>
        </p:nvSpPr>
        <p:spPr bwMode="auto">
          <a:xfrm>
            <a:off x="3276600" y="1916113"/>
            <a:ext cx="40830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spcBef>
                <a:spcPct val="0"/>
              </a:spcBef>
              <a:buFontTx/>
              <a:buNone/>
            </a:pPr>
            <a:r>
              <a:rPr lang="ru-RU" altLang="ru-RU" sz="5400" b="1">
                <a:solidFill>
                  <a:srgbClr val="C00000"/>
                </a:solidFill>
                <a:latin typeface="Times New Roman" pitchFamily="18" charset="0"/>
                <a:cs typeface="Times New Roman" pitchFamily="18" charset="0"/>
              </a:rPr>
              <a:t>Математика</a:t>
            </a:r>
            <a:endParaRPr lang="ru-RU" altLang="ru-RU" sz="5400" b="1">
              <a:solidFill>
                <a:srgbClr val="C00000"/>
              </a:solidFill>
              <a:latin typeface="Arial" charset="0"/>
            </a:endParaRPr>
          </a:p>
        </p:txBody>
      </p:sp>
      <p:sp>
        <p:nvSpPr>
          <p:cNvPr id="30725" name="TextBox 14"/>
          <p:cNvSpPr txBox="1">
            <a:spLocks noChangeArrowheads="1"/>
          </p:cNvSpPr>
          <p:nvPr/>
        </p:nvSpPr>
        <p:spPr bwMode="auto">
          <a:xfrm>
            <a:off x="2268538" y="188913"/>
            <a:ext cx="5935662"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ctr">
              <a:spcBef>
                <a:spcPct val="0"/>
              </a:spcBef>
              <a:buFontTx/>
              <a:buNone/>
            </a:pPr>
            <a:endParaRPr lang="ru-RU" altLang="ru-RU" sz="1800">
              <a:solidFill>
                <a:schemeClr val="tx1"/>
              </a:solidFill>
              <a:latin typeface="Arial" charset="0"/>
            </a:endParaRPr>
          </a:p>
          <a:p>
            <a:pPr algn="ctr">
              <a:spcBef>
                <a:spcPct val="0"/>
              </a:spcBef>
              <a:buFontTx/>
              <a:buNone/>
            </a:pPr>
            <a:r>
              <a:rPr lang="ru-RU" altLang="ru-RU" sz="2800" b="1">
                <a:solidFill>
                  <a:srgbClr val="C00000"/>
                </a:solidFill>
                <a:latin typeface="Times New Roman" pitchFamily="18" charset="0"/>
                <a:cs typeface="Times New Roman" pitchFamily="18" charset="0"/>
              </a:rPr>
              <a:t>ОСОБЕННОСТИ В ЭКЗАМЕНАХ </a:t>
            </a:r>
          </a:p>
          <a:p>
            <a:pPr algn="ctr">
              <a:spcBef>
                <a:spcPct val="0"/>
              </a:spcBef>
              <a:buFontTx/>
              <a:buNone/>
            </a:pPr>
            <a:r>
              <a:rPr lang="ru-RU" altLang="ru-RU" sz="2800" b="1">
                <a:solidFill>
                  <a:srgbClr val="C00000"/>
                </a:solidFill>
                <a:latin typeface="Times New Roman" pitchFamily="18" charset="0"/>
                <a:cs typeface="Times New Roman" pitchFamily="18" charset="0"/>
              </a:rPr>
              <a:t>ФОРМАТА ЕГЭ:</a:t>
            </a:r>
          </a:p>
        </p:txBody>
      </p:sp>
      <p:cxnSp>
        <p:nvCxnSpPr>
          <p:cNvPr id="17" name="Прямая со стрелкой 16"/>
          <p:cNvCxnSpPr>
            <a:cxnSpLocks/>
            <a:stCxn id="30724" idx="2"/>
            <a:endCxn id="9" idx="0"/>
          </p:cNvCxnSpPr>
          <p:nvPr/>
        </p:nvCxnSpPr>
        <p:spPr>
          <a:xfrm flipH="1">
            <a:off x="2843213" y="2840038"/>
            <a:ext cx="2474912" cy="588962"/>
          </a:xfrm>
          <a:prstGeom prst="straightConnector1">
            <a:avLst/>
          </a:prstGeom>
          <a:ln w="38100">
            <a:solidFill>
              <a:schemeClr val="tx2">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cxnSpLocks/>
            <a:stCxn id="30724" idx="2"/>
          </p:cNvCxnSpPr>
          <p:nvPr/>
        </p:nvCxnSpPr>
        <p:spPr>
          <a:xfrm>
            <a:off x="5318125" y="2840038"/>
            <a:ext cx="1774825" cy="542925"/>
          </a:xfrm>
          <a:prstGeom prst="straightConnector1">
            <a:avLst/>
          </a:prstGeom>
          <a:ln w="38100">
            <a:solidFill>
              <a:schemeClr val="tx2">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1187450" y="3429000"/>
            <a:ext cx="3455988" cy="14398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800" b="1" dirty="0">
                <a:solidFill>
                  <a:srgbClr val="002060"/>
                </a:solidFill>
                <a:latin typeface="Times New Roman" panose="02020603050405020304" pitchFamily="18" charset="0"/>
                <a:cs typeface="Times New Roman" panose="02020603050405020304" pitchFamily="18" charset="0"/>
              </a:rPr>
              <a:t>Письменная часть</a:t>
            </a:r>
          </a:p>
          <a:p>
            <a:pPr algn="ctr">
              <a:defRPr/>
            </a:pPr>
            <a:r>
              <a:rPr lang="ru-RU" sz="2800" b="1" dirty="0">
                <a:solidFill>
                  <a:srgbClr val="002060"/>
                </a:solidFill>
                <a:latin typeface="Times New Roman" panose="02020603050405020304" pitchFamily="18" charset="0"/>
                <a:cs typeface="Times New Roman" panose="02020603050405020304" pitchFamily="18" charset="0"/>
              </a:rPr>
              <a:t>(максимум 80 баллов) </a:t>
            </a:r>
          </a:p>
        </p:txBody>
      </p:sp>
      <p:sp>
        <p:nvSpPr>
          <p:cNvPr id="12" name="Скругленный прямоугольник 11"/>
          <p:cNvSpPr/>
          <p:nvPr/>
        </p:nvSpPr>
        <p:spPr>
          <a:xfrm>
            <a:off x="5364163" y="3444875"/>
            <a:ext cx="3457575" cy="11303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a:solidFill>
                  <a:srgbClr val="002060"/>
                </a:solidFill>
                <a:latin typeface="Times New Roman" panose="02020603050405020304" pitchFamily="18" charset="0"/>
                <a:cs typeface="Times New Roman" panose="02020603050405020304" pitchFamily="18" charset="0"/>
              </a:rPr>
              <a:t>Устная часть</a:t>
            </a:r>
          </a:p>
          <a:p>
            <a:pPr algn="ctr">
              <a:defRPr/>
            </a:pPr>
            <a:r>
              <a:rPr lang="ru-RU" sz="2400" b="1" dirty="0">
                <a:solidFill>
                  <a:srgbClr val="002060"/>
                </a:solidFill>
                <a:latin typeface="Times New Roman" panose="02020603050405020304" pitchFamily="18" charset="0"/>
                <a:cs typeface="Times New Roman" panose="02020603050405020304" pitchFamily="18" charset="0"/>
              </a:rPr>
              <a:t>(максимум </a:t>
            </a:r>
            <a:r>
              <a:rPr lang="ru-RU" sz="2400" b="1" dirty="0" smtClean="0">
                <a:solidFill>
                  <a:srgbClr val="002060"/>
                </a:solidFill>
                <a:latin typeface="Times New Roman" panose="02020603050405020304" pitchFamily="18" charset="0"/>
                <a:cs typeface="Times New Roman" panose="02020603050405020304" pitchFamily="18" charset="0"/>
              </a:rPr>
              <a:t>20 балла) </a:t>
            </a:r>
            <a:endParaRPr lang="ru-RU" sz="2400" b="1" dirty="0">
              <a:solidFill>
                <a:srgbClr val="002060"/>
              </a:solidFill>
              <a:latin typeface="Times New Roman" panose="02020603050405020304" pitchFamily="18" charset="0"/>
              <a:cs typeface="Times New Roman" panose="02020603050405020304" pitchFamily="18" charset="0"/>
            </a:endParaRPr>
          </a:p>
        </p:txBody>
      </p:sp>
      <p:sp>
        <p:nvSpPr>
          <p:cNvPr id="31748" name="TextBox 12"/>
          <p:cNvSpPr txBox="1">
            <a:spLocks noChangeArrowheads="1"/>
          </p:cNvSpPr>
          <p:nvPr/>
        </p:nvSpPr>
        <p:spPr bwMode="auto">
          <a:xfrm>
            <a:off x="3276600" y="2081213"/>
            <a:ext cx="47561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spcBef>
                <a:spcPct val="0"/>
              </a:spcBef>
              <a:buFontTx/>
              <a:buNone/>
            </a:pPr>
            <a:r>
              <a:rPr lang="ru-RU" altLang="ru-RU" sz="4000" b="1">
                <a:solidFill>
                  <a:srgbClr val="C00000"/>
                </a:solidFill>
                <a:latin typeface="Times New Roman" pitchFamily="18" charset="0"/>
                <a:cs typeface="Times New Roman" pitchFamily="18" charset="0"/>
              </a:rPr>
              <a:t>Иностранный язык</a:t>
            </a:r>
            <a:endParaRPr lang="ru-RU" altLang="ru-RU" sz="4000" b="1">
              <a:solidFill>
                <a:srgbClr val="C00000"/>
              </a:solidFill>
              <a:latin typeface="Arial" charset="0"/>
            </a:endParaRPr>
          </a:p>
        </p:txBody>
      </p:sp>
      <p:sp>
        <p:nvSpPr>
          <p:cNvPr id="31749" name="TextBox 14"/>
          <p:cNvSpPr txBox="1">
            <a:spLocks noChangeArrowheads="1"/>
          </p:cNvSpPr>
          <p:nvPr/>
        </p:nvSpPr>
        <p:spPr bwMode="auto">
          <a:xfrm>
            <a:off x="2268538" y="188913"/>
            <a:ext cx="5935662"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ctr">
              <a:spcBef>
                <a:spcPct val="0"/>
              </a:spcBef>
              <a:buFontTx/>
              <a:buNone/>
            </a:pPr>
            <a:endParaRPr lang="ru-RU" altLang="ru-RU" sz="1800">
              <a:solidFill>
                <a:schemeClr val="tx1"/>
              </a:solidFill>
              <a:latin typeface="Arial" charset="0"/>
            </a:endParaRPr>
          </a:p>
          <a:p>
            <a:pPr algn="ctr">
              <a:spcBef>
                <a:spcPct val="0"/>
              </a:spcBef>
              <a:buFontTx/>
              <a:buNone/>
            </a:pPr>
            <a:r>
              <a:rPr lang="ru-RU" altLang="ru-RU" sz="2800" b="1">
                <a:solidFill>
                  <a:srgbClr val="C00000"/>
                </a:solidFill>
                <a:latin typeface="Times New Roman" pitchFamily="18" charset="0"/>
                <a:cs typeface="Times New Roman" pitchFamily="18" charset="0"/>
              </a:rPr>
              <a:t>ОСОБЕННОСТИ В ЭКЗАМЕНАХ </a:t>
            </a:r>
          </a:p>
          <a:p>
            <a:pPr algn="ctr">
              <a:spcBef>
                <a:spcPct val="0"/>
              </a:spcBef>
              <a:buFontTx/>
              <a:buNone/>
            </a:pPr>
            <a:r>
              <a:rPr lang="ru-RU" altLang="ru-RU" sz="2800" b="1">
                <a:solidFill>
                  <a:srgbClr val="C00000"/>
                </a:solidFill>
                <a:latin typeface="Times New Roman" pitchFamily="18" charset="0"/>
                <a:cs typeface="Times New Roman" pitchFamily="18" charset="0"/>
              </a:rPr>
              <a:t>ФОРМАТА ЕГЭ:</a:t>
            </a:r>
          </a:p>
        </p:txBody>
      </p:sp>
      <p:cxnSp>
        <p:nvCxnSpPr>
          <p:cNvPr id="17" name="Прямая со стрелкой 16"/>
          <p:cNvCxnSpPr>
            <a:cxnSpLocks/>
          </p:cNvCxnSpPr>
          <p:nvPr/>
        </p:nvCxnSpPr>
        <p:spPr>
          <a:xfrm flipH="1">
            <a:off x="2771775" y="2789238"/>
            <a:ext cx="2465388" cy="639762"/>
          </a:xfrm>
          <a:prstGeom prst="straightConnector1">
            <a:avLst/>
          </a:prstGeom>
          <a:ln w="38100">
            <a:solidFill>
              <a:schemeClr val="tx2">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cxnSpLocks/>
          </p:cNvCxnSpPr>
          <p:nvPr/>
        </p:nvCxnSpPr>
        <p:spPr>
          <a:xfrm>
            <a:off x="5237163" y="2789238"/>
            <a:ext cx="1855787" cy="639762"/>
          </a:xfrm>
          <a:prstGeom prst="straightConnector1">
            <a:avLst/>
          </a:prstGeom>
          <a:ln w="38100">
            <a:solidFill>
              <a:schemeClr val="tx2">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763713" y="260350"/>
            <a:ext cx="7129462" cy="1143000"/>
          </a:xfrm>
        </p:spPr>
        <p:txBody>
          <a:bodyPr/>
          <a:lstStyle/>
          <a:p>
            <a:r>
              <a:rPr lang="ru-RU" altLang="ru-RU" smtClean="0">
                <a:solidFill>
                  <a:srgbClr val="C00000"/>
                </a:solidFill>
                <a:latin typeface="Times New Roman" pitchFamily="18" charset="0"/>
                <a:cs typeface="Times New Roman" pitchFamily="18" charset="0"/>
              </a:rPr>
              <a:t>Предметы по выбору</a:t>
            </a:r>
          </a:p>
        </p:txBody>
      </p:sp>
      <p:sp>
        <p:nvSpPr>
          <p:cNvPr id="32771" name="Rectangle 3"/>
          <p:cNvSpPr>
            <a:spLocks noGrp="1" noChangeArrowheads="1"/>
          </p:cNvSpPr>
          <p:nvPr>
            <p:ph idx="1"/>
          </p:nvPr>
        </p:nvSpPr>
        <p:spPr>
          <a:xfrm>
            <a:off x="1979712" y="1340768"/>
            <a:ext cx="6591985" cy="3777622"/>
          </a:xfrm>
        </p:spPr>
        <p:txBody>
          <a:bodyPr>
            <a:normAutofit fontScale="85000" lnSpcReduction="20000"/>
          </a:bodyPr>
          <a:lstStyle/>
          <a:p>
            <a:pPr marL="2871788">
              <a:lnSpc>
                <a:spcPct val="90000"/>
              </a:lnSpc>
            </a:pPr>
            <a:r>
              <a:rPr lang="ru-RU" altLang="ru-RU" sz="3200" dirty="0" smtClean="0">
                <a:solidFill>
                  <a:srgbClr val="002060"/>
                </a:solidFill>
                <a:latin typeface="Times New Roman" pitchFamily="18" charset="0"/>
                <a:cs typeface="Times New Roman" pitchFamily="18" charset="0"/>
              </a:rPr>
              <a:t>физика;</a:t>
            </a:r>
          </a:p>
          <a:p>
            <a:pPr marL="2871788">
              <a:lnSpc>
                <a:spcPct val="90000"/>
              </a:lnSpc>
            </a:pPr>
            <a:r>
              <a:rPr lang="ru-RU" altLang="ru-RU" sz="3200" dirty="0" smtClean="0">
                <a:solidFill>
                  <a:srgbClr val="002060"/>
                </a:solidFill>
                <a:latin typeface="Times New Roman" pitchFamily="18" charset="0"/>
                <a:cs typeface="Times New Roman" pitchFamily="18" charset="0"/>
              </a:rPr>
              <a:t>биология</a:t>
            </a:r>
          </a:p>
          <a:p>
            <a:pPr marL="2871788">
              <a:lnSpc>
                <a:spcPct val="90000"/>
              </a:lnSpc>
            </a:pPr>
            <a:r>
              <a:rPr lang="ru-RU" altLang="ru-RU" sz="3200" dirty="0" smtClean="0">
                <a:solidFill>
                  <a:srgbClr val="002060"/>
                </a:solidFill>
                <a:latin typeface="Times New Roman" pitchFamily="18" charset="0"/>
                <a:cs typeface="Times New Roman" pitchFamily="18" charset="0"/>
              </a:rPr>
              <a:t>география;</a:t>
            </a:r>
          </a:p>
          <a:p>
            <a:pPr marL="2871788">
              <a:lnSpc>
                <a:spcPct val="90000"/>
              </a:lnSpc>
            </a:pPr>
            <a:r>
              <a:rPr lang="ru-RU" altLang="ru-RU" sz="3200" dirty="0" smtClean="0">
                <a:solidFill>
                  <a:srgbClr val="002060"/>
                </a:solidFill>
                <a:latin typeface="Times New Roman" pitchFamily="18" charset="0"/>
                <a:cs typeface="Times New Roman" pitchFamily="18" charset="0"/>
              </a:rPr>
              <a:t>литература;</a:t>
            </a:r>
          </a:p>
          <a:p>
            <a:pPr marL="2871788">
              <a:lnSpc>
                <a:spcPct val="90000"/>
              </a:lnSpc>
            </a:pPr>
            <a:r>
              <a:rPr lang="ru-RU" altLang="ru-RU" sz="3200" dirty="0" smtClean="0">
                <a:solidFill>
                  <a:srgbClr val="002060"/>
                </a:solidFill>
                <a:latin typeface="Times New Roman" pitchFamily="18" charset="0"/>
                <a:cs typeface="Times New Roman" pitchFamily="18" charset="0"/>
              </a:rPr>
              <a:t>химия;</a:t>
            </a:r>
          </a:p>
          <a:p>
            <a:pPr marL="2871788">
              <a:lnSpc>
                <a:spcPct val="90000"/>
              </a:lnSpc>
            </a:pPr>
            <a:r>
              <a:rPr lang="ru-RU" altLang="ru-RU" sz="3200" dirty="0" smtClean="0">
                <a:solidFill>
                  <a:srgbClr val="002060"/>
                </a:solidFill>
                <a:latin typeface="Times New Roman" pitchFamily="18" charset="0"/>
                <a:cs typeface="Times New Roman" pitchFamily="18" charset="0"/>
              </a:rPr>
              <a:t>история;</a:t>
            </a:r>
          </a:p>
          <a:p>
            <a:pPr marL="2871788">
              <a:lnSpc>
                <a:spcPct val="90000"/>
              </a:lnSpc>
            </a:pPr>
            <a:r>
              <a:rPr lang="ru-RU" altLang="ru-RU" sz="3200" dirty="0" smtClean="0">
                <a:solidFill>
                  <a:srgbClr val="002060"/>
                </a:solidFill>
                <a:latin typeface="Times New Roman" pitchFamily="18" charset="0"/>
                <a:cs typeface="Times New Roman" pitchFamily="18" charset="0"/>
              </a:rPr>
              <a:t>иностранные языки;</a:t>
            </a:r>
          </a:p>
          <a:p>
            <a:pPr marL="2871788">
              <a:lnSpc>
                <a:spcPct val="90000"/>
              </a:lnSpc>
            </a:pPr>
            <a:r>
              <a:rPr lang="ru-RU" altLang="ru-RU" sz="3200" dirty="0" smtClean="0">
                <a:solidFill>
                  <a:srgbClr val="002060"/>
                </a:solidFill>
                <a:latin typeface="Times New Roman" pitchFamily="18" charset="0"/>
                <a:cs typeface="Times New Roman" pitchFamily="18" charset="0"/>
              </a:rPr>
              <a:t>информатика;</a:t>
            </a:r>
          </a:p>
          <a:p>
            <a:pPr marL="2871788">
              <a:lnSpc>
                <a:spcPct val="90000"/>
              </a:lnSpc>
            </a:pPr>
            <a:r>
              <a:rPr lang="ru-RU" altLang="ru-RU" sz="3200" dirty="0" smtClean="0">
                <a:solidFill>
                  <a:srgbClr val="002060"/>
                </a:solidFill>
                <a:latin typeface="Times New Roman" pitchFamily="18" charset="0"/>
                <a:cs typeface="Times New Roman" pitchFamily="18" charset="0"/>
              </a:rPr>
              <a:t>обществознание.</a:t>
            </a:r>
          </a:p>
          <a:p>
            <a:pPr marL="2871788">
              <a:lnSpc>
                <a:spcPct val="90000"/>
              </a:lnSpc>
              <a:buFontTx/>
              <a:buNone/>
            </a:pPr>
            <a:endParaRPr lang="ru-RU" altLang="ru-RU" dirty="0" smtClean="0"/>
          </a:p>
        </p:txBody>
      </p:sp>
      <p:pic>
        <p:nvPicPr>
          <p:cNvPr id="30724" name="Picture 4" descr="Копия (2) TEACH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188" y="2133600"/>
            <a:ext cx="2595562"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30724"/>
                                        </p:tgtEl>
                                        <p:attrNameLst>
                                          <p:attrName>style.visibility</p:attrName>
                                        </p:attrNameLst>
                                      </p:cBhvr>
                                      <p:to>
                                        <p:strVal val="visible"/>
                                      </p:to>
                                    </p:set>
                                    <p:animEffect transition="in" filter="checkerboard(across)">
                                      <p:cBhvr>
                                        <p:cTn id="7" dur="5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116013" y="0"/>
            <a:ext cx="7777162" cy="1143000"/>
          </a:xfrm>
        </p:spPr>
        <p:txBody>
          <a:bodyPr>
            <a:normAutofit fontScale="90000"/>
          </a:bodyPr>
          <a:lstStyle/>
          <a:p>
            <a:pPr algn="ctr"/>
            <a:r>
              <a:rPr lang="ru-RU" altLang="ru-RU" sz="3600" dirty="0" smtClean="0">
                <a:solidFill>
                  <a:srgbClr val="C00000"/>
                </a:solidFill>
                <a:latin typeface="Times New Roman" pitchFamily="18" charset="0"/>
                <a:cs typeface="Times New Roman" pitchFamily="18" charset="0"/>
              </a:rPr>
              <a:t>Минимальный балл при  поступлении в вузы</a:t>
            </a:r>
          </a:p>
        </p:txBody>
      </p:sp>
      <p:sp>
        <p:nvSpPr>
          <p:cNvPr id="19459" name="Rectangle 3"/>
          <p:cNvSpPr>
            <a:spLocks noGrp="1" noChangeArrowheads="1"/>
          </p:cNvSpPr>
          <p:nvPr>
            <p:ph idx="1"/>
          </p:nvPr>
        </p:nvSpPr>
        <p:spPr>
          <a:xfrm>
            <a:off x="2411413" y="1143000"/>
            <a:ext cx="7632700" cy="5599113"/>
          </a:xfrm>
        </p:spPr>
        <p:txBody>
          <a:bodyPr>
            <a:normAutofit fontScale="92500" lnSpcReduction="10000"/>
          </a:bodyPr>
          <a:lstStyle/>
          <a:p>
            <a:pPr marL="355600" indent="-263525">
              <a:lnSpc>
                <a:spcPct val="80000"/>
              </a:lnSpc>
              <a:buFontTx/>
              <a:buNone/>
              <a:defRPr/>
            </a:pPr>
            <a:r>
              <a:rPr lang="ru-RU" altLang="ru-RU" sz="2000" b="1" i="1" dirty="0">
                <a:solidFill>
                  <a:srgbClr val="002060"/>
                </a:solidFill>
                <a:latin typeface="Times New Roman" panose="02020603050405020304" pitchFamily="18" charset="0"/>
                <a:cs typeface="Times New Roman" panose="02020603050405020304" pitchFamily="18" charset="0"/>
              </a:rPr>
              <a:t>Для поступления в вузы:</a:t>
            </a:r>
            <a:r>
              <a:rPr lang="ru-RU" altLang="ru-RU" sz="2000" dirty="0">
                <a:solidFill>
                  <a:srgbClr val="002060"/>
                </a:solidFill>
                <a:latin typeface="Times New Roman" panose="02020603050405020304" pitchFamily="18" charset="0"/>
                <a:cs typeface="Times New Roman" panose="02020603050405020304" pitchFamily="18" charset="0"/>
              </a:rPr>
              <a:t>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Русский язык – </a:t>
            </a:r>
            <a:r>
              <a:rPr lang="ru-RU" altLang="ru-RU" sz="2000" dirty="0" smtClean="0">
                <a:solidFill>
                  <a:srgbClr val="002060"/>
                </a:solidFill>
                <a:latin typeface="Times New Roman" panose="02020603050405020304" pitchFamily="18" charset="0"/>
                <a:cs typeface="Times New Roman" panose="02020603050405020304" pitchFamily="18" charset="0"/>
              </a:rPr>
              <a:t>40 </a:t>
            </a:r>
            <a:endParaRPr lang="ru-RU" altLang="ru-RU" sz="2000" dirty="0">
              <a:solidFill>
                <a:srgbClr val="002060"/>
              </a:solidFill>
              <a:latin typeface="Times New Roman" panose="02020603050405020304" pitchFamily="18" charset="0"/>
              <a:cs typeface="Times New Roman" panose="02020603050405020304" pitchFamily="18" charset="0"/>
            </a:endParaRP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Математика - 27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Информатика - 40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Биология - 36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История - 32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Химия - 36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Иностранные языки - 22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Физика - 36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Обществознание - 42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Литература - 32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География - 37 </a:t>
            </a:r>
          </a:p>
          <a:p>
            <a:pPr marL="355600" indent="-263525">
              <a:lnSpc>
                <a:spcPct val="80000"/>
              </a:lnSpc>
              <a:buFontTx/>
              <a:buNone/>
              <a:defRPr/>
            </a:pPr>
            <a:r>
              <a:rPr lang="ru-RU" altLang="ru-RU" sz="2000" b="1" i="1" dirty="0">
                <a:solidFill>
                  <a:srgbClr val="002060"/>
                </a:solidFill>
                <a:latin typeface="Times New Roman" panose="02020603050405020304" pitchFamily="18" charset="0"/>
                <a:cs typeface="Times New Roman" panose="02020603050405020304" pitchFamily="18" charset="0"/>
              </a:rPr>
              <a:t>Для получения аттестата:</a:t>
            </a:r>
            <a:r>
              <a:rPr lang="ru-RU" altLang="ru-RU" sz="2000" dirty="0">
                <a:solidFill>
                  <a:srgbClr val="002060"/>
                </a:solidFill>
                <a:latin typeface="Times New Roman" panose="02020603050405020304" pitchFamily="18" charset="0"/>
                <a:cs typeface="Times New Roman" panose="02020603050405020304" pitchFamily="18" charset="0"/>
              </a:rPr>
              <a:t>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Русский язык - 24 </a:t>
            </a:r>
          </a:p>
          <a:p>
            <a:pPr marL="355600" indent="-263525">
              <a:lnSpc>
                <a:spcPct val="80000"/>
              </a:lnSpc>
              <a:defRPr/>
            </a:pPr>
            <a:r>
              <a:rPr lang="ru-RU" altLang="ru-RU" sz="2000" dirty="0">
                <a:solidFill>
                  <a:srgbClr val="002060"/>
                </a:solidFill>
                <a:latin typeface="Times New Roman" panose="02020603050405020304" pitchFamily="18" charset="0"/>
                <a:cs typeface="Times New Roman" panose="02020603050405020304" pitchFamily="18" charset="0"/>
              </a:rPr>
              <a:t>Математика база - 3(оценка)</a:t>
            </a:r>
          </a:p>
          <a:p>
            <a:pPr marL="92075" indent="0">
              <a:lnSpc>
                <a:spcPct val="80000"/>
              </a:lnSpc>
              <a:buFontTx/>
              <a:buNone/>
              <a:defRPr/>
            </a:pPr>
            <a:endParaRPr lang="ru-RU" altLang="ru-RU" sz="2000" dirty="0">
              <a:latin typeface="Times New Roman" panose="02020603050405020304" pitchFamily="18" charset="0"/>
              <a:cs typeface="Times New Roman" panose="02020603050405020304" pitchFamily="18" charset="0"/>
            </a:endParaRPr>
          </a:p>
          <a:p>
            <a:pPr marL="92075" indent="0">
              <a:lnSpc>
                <a:spcPct val="80000"/>
              </a:lnSpc>
              <a:buFontTx/>
              <a:buNone/>
              <a:defRPr/>
            </a:pPr>
            <a:r>
              <a:rPr lang="ru-RU" altLang="ru-RU" sz="2000" dirty="0">
                <a:latin typeface="Times New Roman" panose="02020603050405020304" pitchFamily="18" charset="0"/>
                <a:cs typeface="Times New Roman" panose="02020603050405020304" pitchFamily="18" charset="0"/>
              </a:rPr>
              <a:t>Сдать можно </a:t>
            </a:r>
            <a:r>
              <a:rPr lang="ru-RU" altLang="ru-RU" sz="2000" b="1" dirty="0">
                <a:solidFill>
                  <a:schemeClr val="accent2"/>
                </a:solidFill>
                <a:latin typeface="Times New Roman" panose="02020603050405020304" pitchFamily="18" charset="0"/>
                <a:cs typeface="Times New Roman" panose="02020603050405020304" pitchFamily="18" charset="0"/>
              </a:rPr>
              <a:t>любое количество предметов</a:t>
            </a:r>
            <a:r>
              <a:rPr lang="ru-RU" altLang="ru-RU" sz="2000" dirty="0">
                <a:latin typeface="Times New Roman" panose="02020603050405020304" pitchFamily="18" charset="0"/>
                <a:cs typeface="Times New Roman" panose="02020603050405020304" pitchFamily="18" charset="0"/>
              </a:rPr>
              <a:t> из списка. </a:t>
            </a:r>
          </a:p>
          <a:p>
            <a:pPr marL="355600" indent="-263525">
              <a:lnSpc>
                <a:spcPct val="80000"/>
              </a:lnSpc>
              <a:defRPr/>
            </a:pPr>
            <a:endParaRPr lang="ru-RU" altLang="ru-RU" sz="20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noChangeArrowheads="1"/>
          </p:cNvSpPr>
          <p:nvPr>
            <p:ph type="title"/>
          </p:nvPr>
        </p:nvSpPr>
        <p:spPr/>
        <p:txBody>
          <a:bodyPr/>
          <a:lstStyle/>
          <a:p>
            <a:endParaRPr lang="ru-RU" altLang="ru-RU" smtClean="0"/>
          </a:p>
        </p:txBody>
      </p:sp>
      <p:sp>
        <p:nvSpPr>
          <p:cNvPr id="37891" name="Объект 2"/>
          <p:cNvSpPr>
            <a:spLocks noGrp="1" noChangeArrowheads="1"/>
          </p:cNvSpPr>
          <p:nvPr>
            <p:ph idx="1"/>
          </p:nvPr>
        </p:nvSpPr>
        <p:spPr>
          <a:xfrm>
            <a:off x="1331913" y="1341438"/>
            <a:ext cx="7632700" cy="4525962"/>
          </a:xfrm>
        </p:spPr>
        <p:txBody>
          <a:bodyPr>
            <a:normAutofit lnSpcReduction="10000"/>
          </a:bodyPr>
          <a:lstStyle/>
          <a:p>
            <a:r>
              <a:rPr lang="ru-RU" altLang="ru-RU" sz="2400" dirty="0" smtClean="0">
                <a:latin typeface="Times New Roman" pitchFamily="18" charset="0"/>
                <a:cs typeface="Times New Roman" pitchFamily="18" charset="0"/>
              </a:rPr>
              <a:t>Согласно нормам Федерального закона от 29.12.2014 № 273-ФЗ «Об образовании в Российской Федерации» вузы</a:t>
            </a:r>
            <a:r>
              <a:rPr lang="ru-RU" altLang="ru-RU" sz="2400" b="1" dirty="0" smtClean="0">
                <a:latin typeface="Times New Roman" pitchFamily="18" charset="0"/>
                <a:cs typeface="Times New Roman" pitchFamily="18" charset="0"/>
              </a:rPr>
              <a:t> самостоятельно определяют минимальные пороги </a:t>
            </a:r>
            <a:r>
              <a:rPr lang="ru-RU" altLang="ru-RU" sz="2400" dirty="0" smtClean="0">
                <a:latin typeface="Times New Roman" pitchFamily="18" charset="0"/>
                <a:cs typeface="Times New Roman" pitchFamily="18" charset="0"/>
              </a:rPr>
              <a:t>по всем учебным предметам для приема в вуз, если минимальное количество баллов ЕГЭ не установлено учредителем такой образовательной организации. Данные минимальные пороги не должны быть ниже количества баллов ЕГЭ, которое устанавливается федеральным органом исполнительной власти, осуществляющим функции по контролю и надзору в сфере образования (Федеральной службой по надзору в сфере образования и науки).</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916238" y="260350"/>
            <a:ext cx="3744912" cy="1143000"/>
          </a:xfrm>
        </p:spPr>
        <p:txBody>
          <a:bodyPr/>
          <a:lstStyle/>
          <a:p>
            <a:r>
              <a:rPr lang="ru-RU" altLang="ru-RU" sz="3600" smtClean="0">
                <a:solidFill>
                  <a:srgbClr val="C00000"/>
                </a:solidFill>
                <a:latin typeface="Times New Roman" pitchFamily="18" charset="0"/>
                <a:cs typeface="Times New Roman" pitchFamily="18" charset="0"/>
              </a:rPr>
              <a:t>Заявление</a:t>
            </a:r>
            <a:r>
              <a:rPr lang="ru-RU" altLang="ru-RU" smtClean="0">
                <a:latin typeface="Arial" charset="0"/>
              </a:rPr>
              <a:t> </a:t>
            </a:r>
          </a:p>
        </p:txBody>
      </p:sp>
      <p:sp>
        <p:nvSpPr>
          <p:cNvPr id="38915" name="Rectangle 3"/>
          <p:cNvSpPr>
            <a:spLocks noGrp="1" noChangeArrowheads="1"/>
          </p:cNvSpPr>
          <p:nvPr>
            <p:ph idx="1"/>
          </p:nvPr>
        </p:nvSpPr>
        <p:spPr/>
        <p:txBody>
          <a:bodyPr/>
          <a:lstStyle/>
          <a:p>
            <a:pPr algn="ctr" eaLnBrk="1" hangingPunct="1">
              <a:buFontTx/>
              <a:buNone/>
            </a:pPr>
            <a:r>
              <a:rPr lang="ru-RU" altLang="ru-RU" sz="3200" b="1" dirty="0" smtClean="0">
                <a:latin typeface="Times New Roman" pitchFamily="18" charset="0"/>
                <a:cs typeface="Times New Roman" pitchFamily="18" charset="0"/>
              </a:rPr>
              <a:t>Заявление на участие в ЕГЭ</a:t>
            </a:r>
          </a:p>
          <a:p>
            <a:pPr algn="ctr" eaLnBrk="1" hangingPunct="1">
              <a:buFontTx/>
              <a:buNone/>
            </a:pPr>
            <a:r>
              <a:rPr lang="ru-RU" altLang="ru-RU" sz="3200" dirty="0" smtClean="0">
                <a:latin typeface="Times New Roman" pitchFamily="18" charset="0"/>
                <a:cs typeface="Times New Roman" pitchFamily="18" charset="0"/>
              </a:rPr>
              <a:t> с указанием предметов, которые выпускник собирается сдавать, необходимо подать </a:t>
            </a:r>
          </a:p>
          <a:p>
            <a:pPr algn="ctr" eaLnBrk="1" hangingPunct="1">
              <a:buFontTx/>
              <a:buNone/>
            </a:pPr>
            <a:r>
              <a:rPr lang="ru-RU" altLang="ru-RU" sz="3200" b="1" dirty="0" smtClean="0">
                <a:solidFill>
                  <a:schemeClr val="accent2"/>
                </a:solidFill>
                <a:latin typeface="Times New Roman" pitchFamily="18" charset="0"/>
                <a:cs typeface="Times New Roman" pitchFamily="18" charset="0"/>
              </a:rPr>
              <a:t>не позднее 01 февраля 2026 г.</a:t>
            </a:r>
            <a:endParaRPr lang="ru-RU" altLang="ru-RU" sz="3200" dirty="0" smtClean="0">
              <a:solidFill>
                <a:schemeClr val="accent2"/>
              </a:solidFill>
              <a:latin typeface="Times New Roman" pitchFamily="18" charset="0"/>
              <a:cs typeface="Times New Roman" pitchFamily="18" charset="0"/>
            </a:endParaRPr>
          </a:p>
          <a:p>
            <a:pPr>
              <a:buFontTx/>
              <a:buNone/>
            </a:pPr>
            <a:endParaRPr lang="ru-RU" altLang="ru-RU"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Заголовок 1"/>
          <p:cNvSpPr>
            <a:spLocks noGrp="1" noChangeArrowheads="1"/>
          </p:cNvSpPr>
          <p:nvPr>
            <p:ph type="title"/>
          </p:nvPr>
        </p:nvSpPr>
        <p:spPr/>
        <p:txBody>
          <a:bodyPr/>
          <a:lstStyle/>
          <a:p>
            <a:pPr algn="ctr"/>
            <a:r>
              <a:rPr lang="ru-RU" altLang="ru-RU" sz="3200" smtClean="0">
                <a:solidFill>
                  <a:srgbClr val="C00000"/>
                </a:solidFill>
                <a:latin typeface="Times New Roman" pitchFamily="18" charset="0"/>
                <a:cs typeface="Times New Roman" pitchFamily="18" charset="0"/>
              </a:rPr>
              <a:t>ЕГЭ ИЛИ ГВЭ ДЛЯ ДЕТЕЙ С ОВЗ</a:t>
            </a:r>
          </a:p>
        </p:txBody>
      </p:sp>
      <p:sp>
        <p:nvSpPr>
          <p:cNvPr id="3" name="Объект 2"/>
          <p:cNvSpPr>
            <a:spLocks noGrp="1"/>
          </p:cNvSpPr>
          <p:nvPr>
            <p:ph idx="1"/>
          </p:nvPr>
        </p:nvSpPr>
        <p:spPr>
          <a:xfrm>
            <a:off x="1116013" y="1600200"/>
            <a:ext cx="7848600" cy="4525963"/>
          </a:xfrm>
        </p:spPr>
        <p:txBody>
          <a:bodyPr>
            <a:normAutofit fontScale="92500" lnSpcReduction="20000"/>
          </a:bodyPr>
          <a:lstStyle/>
          <a:p>
            <a:pPr marL="0" indent="0">
              <a:buFontTx/>
              <a:buNone/>
              <a:defRPr/>
            </a:pPr>
            <a:r>
              <a:rPr lang="ru-RU" sz="2000" dirty="0">
                <a:solidFill>
                  <a:srgbClr val="002060"/>
                </a:solidFill>
                <a:latin typeface="Times New Roman" panose="02020603050405020304" pitchFamily="18" charset="0"/>
                <a:cs typeface="Times New Roman" panose="02020603050405020304" pitchFamily="18" charset="0"/>
              </a:rPr>
              <a:t>Документы, подтверждающие право участника государственной итоговой аттестации с ограниченными возможностями здоровья, инвалида или ребенка-инвалида на организацию специализированных условий при проведении</a:t>
            </a:r>
          </a:p>
          <a:p>
            <a:pPr>
              <a:defRPr/>
            </a:pPr>
            <a:r>
              <a:rPr lang="ru-RU" sz="2000" b="1" dirty="0">
                <a:solidFill>
                  <a:srgbClr val="002060"/>
                </a:solidFill>
                <a:latin typeface="Times New Roman" panose="02020603050405020304" pitchFamily="18" charset="0"/>
                <a:cs typeface="Times New Roman" panose="02020603050405020304" pitchFamily="18" charset="0"/>
              </a:rPr>
              <a:t>государственной итоговой аттестации </a:t>
            </a:r>
            <a:r>
              <a:rPr lang="ru-RU" sz="2000" dirty="0">
                <a:solidFill>
                  <a:srgbClr val="002060"/>
                </a:solidFill>
                <a:latin typeface="Times New Roman" panose="02020603050405020304" pitchFamily="18" charset="0"/>
                <a:cs typeface="Times New Roman" panose="02020603050405020304" pitchFamily="18" charset="0"/>
              </a:rPr>
              <a:t>Заключение центральной психолого-медико-педагогической комиссии (ЦПМПК)</a:t>
            </a:r>
          </a:p>
          <a:p>
            <a:pPr>
              <a:defRPr/>
            </a:pPr>
            <a:r>
              <a:rPr lang="ru-RU" sz="2000" dirty="0">
                <a:solidFill>
                  <a:srgbClr val="002060"/>
                </a:solidFill>
                <a:latin typeface="Times New Roman" panose="02020603050405020304" pitchFamily="18" charset="0"/>
                <a:cs typeface="Times New Roman" panose="02020603050405020304" pitchFamily="18" charset="0"/>
              </a:rPr>
              <a:t>Справка об инвалидности</a:t>
            </a:r>
          </a:p>
          <a:p>
            <a:pPr>
              <a:defRPr/>
            </a:pPr>
            <a:r>
              <a:rPr lang="ru-RU" sz="2000" b="1" dirty="0">
                <a:solidFill>
                  <a:srgbClr val="002060"/>
                </a:solidFill>
                <a:latin typeface="Times New Roman" panose="02020603050405020304" pitchFamily="18" charset="0"/>
                <a:cs typeface="Times New Roman" panose="02020603050405020304" pitchFamily="18" charset="0"/>
              </a:rPr>
              <a:t>Внимание</a:t>
            </a:r>
            <a:r>
              <a:rPr lang="ru-RU" sz="2000" dirty="0">
                <a:solidFill>
                  <a:srgbClr val="002060"/>
                </a:solidFill>
                <a:latin typeface="Times New Roman" panose="02020603050405020304" pitchFamily="18" charset="0"/>
                <a:cs typeface="Times New Roman" panose="02020603050405020304" pitchFamily="18" charset="0"/>
              </a:rPr>
              <a:t>! Медицинские заключения, справки из медицинских учреждений, индивидуальная программа реабилитации, рекомендации по организации образовательного процесса </a:t>
            </a:r>
            <a:r>
              <a:rPr lang="ru-RU" sz="2000" b="1" dirty="0">
                <a:solidFill>
                  <a:srgbClr val="002060"/>
                </a:solidFill>
                <a:latin typeface="Times New Roman" panose="02020603050405020304" pitchFamily="18" charset="0"/>
                <a:cs typeface="Times New Roman" panose="02020603050405020304" pitchFamily="18" charset="0"/>
              </a:rPr>
              <a:t>НЕ ЯВЛЯЮТСЯ </a:t>
            </a:r>
            <a:r>
              <a:rPr lang="ru-RU" sz="2000" dirty="0">
                <a:solidFill>
                  <a:srgbClr val="002060"/>
                </a:solidFill>
                <a:latin typeface="Times New Roman" panose="02020603050405020304" pitchFamily="18" charset="0"/>
                <a:cs typeface="Times New Roman" panose="02020603050405020304" pitchFamily="18" charset="0"/>
              </a:rPr>
              <a:t>документами, на основании которых производится организация специальных условий ГИА</a:t>
            </a:r>
          </a:p>
          <a:p>
            <a:pPr>
              <a:defRPr/>
            </a:pPr>
            <a:r>
              <a:rPr lang="ru-RU" sz="2000" dirty="0">
                <a:solidFill>
                  <a:srgbClr val="002060"/>
                </a:solidFill>
                <a:latin typeface="Times New Roman" panose="02020603050405020304" pitchFamily="18" charset="0"/>
                <a:cs typeface="Times New Roman" panose="02020603050405020304" pitchFamily="18" charset="0"/>
              </a:rPr>
              <a:t>изменение формы ГИА (ГВЭ не учитывают при поступлении в ВУЗ); увеличение продолжительности экзамена на 1,5 час;</a:t>
            </a:r>
          </a:p>
          <a:p>
            <a:pPr>
              <a:defRPr/>
            </a:pPr>
            <a:r>
              <a:rPr lang="ru-RU" sz="2000" dirty="0">
                <a:solidFill>
                  <a:srgbClr val="002060"/>
                </a:solidFill>
                <a:latin typeface="Times New Roman" panose="02020603050405020304" pitchFamily="18" charset="0"/>
                <a:cs typeface="Times New Roman" panose="02020603050405020304" pitchFamily="18" charset="0"/>
              </a:rPr>
              <a:t>•Привлечение ассистента; Звукоусиление. Освещенность</a:t>
            </a:r>
          </a:p>
          <a:p>
            <a:pPr>
              <a:defRPr/>
            </a:pP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16632"/>
            <a:ext cx="7920880" cy="4647426"/>
          </a:xfrm>
          <a:prstGeom prst="rect">
            <a:avLst/>
          </a:prstGeom>
        </p:spPr>
        <p:txBody>
          <a:bodyPr>
            <a:spAutoFit/>
          </a:bodyPr>
          <a:lstStyle/>
          <a:p>
            <a:pPr algn="ctr" eaLnBrk="1" fontAlgn="auto" hangingPunct="1">
              <a:spcBef>
                <a:spcPts val="0"/>
              </a:spcBef>
              <a:spcAft>
                <a:spcPts val="0"/>
              </a:spcAft>
              <a:defRPr/>
            </a:pPr>
            <a:r>
              <a:rPr lang="ru-RU" sz="3600" b="1" dirty="0" smtClean="0">
                <a:ln w="1905"/>
                <a:solidFill>
                  <a:srgbClr val="C0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Государственная итоговая аттестация </a:t>
            </a:r>
            <a:endParaRPr lang="ru-RU" sz="3600" b="1" dirty="0">
              <a:ln w="1905"/>
              <a:solidFill>
                <a:srgbClr val="C0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eaLnBrk="1" fontAlgn="auto" hangingPunct="1">
              <a:spcBef>
                <a:spcPts val="0"/>
              </a:spcBef>
              <a:spcAft>
                <a:spcPts val="0"/>
              </a:spcAft>
              <a:defRPr/>
            </a:pPr>
            <a:r>
              <a:rPr lang="ru-RU" sz="3600" b="1" dirty="0">
                <a:ln w="1905"/>
                <a:solidFill>
                  <a:srgbClr val="6633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p>
          <a:p>
            <a:pPr algn="ctr" eaLnBrk="1" fontAlgn="auto" hangingPunct="1">
              <a:spcBef>
                <a:spcPts val="0"/>
              </a:spcBef>
              <a:spcAft>
                <a:spcPts val="0"/>
              </a:spcAft>
              <a:defRPr/>
            </a:pPr>
            <a:r>
              <a:rPr lang="ru-RU" sz="3200" b="1" dirty="0" smtClean="0">
                <a:solidFill>
                  <a:srgbClr val="002060"/>
                </a:solidFill>
                <a:latin typeface="Times New Roman" panose="02020603050405020304" pitchFamily="18" charset="0"/>
                <a:cs typeface="Times New Roman" panose="02020603050405020304" pitchFamily="18" charset="0"/>
              </a:rPr>
              <a:t>(</a:t>
            </a:r>
            <a:r>
              <a:rPr lang="ru-RU" sz="3200" b="1" dirty="0">
                <a:solidFill>
                  <a:srgbClr val="002060"/>
                </a:solidFill>
                <a:latin typeface="Times New Roman" panose="02020603050405020304" pitchFamily="18" charset="0"/>
                <a:cs typeface="Times New Roman" panose="02020603050405020304" pitchFamily="18" charset="0"/>
              </a:rPr>
              <a:t>ГИА) – это основной вид</a:t>
            </a:r>
          </a:p>
          <a:p>
            <a:pPr algn="ctr" eaLnBrk="1" fontAlgn="auto" hangingPunct="1">
              <a:spcBef>
                <a:spcPts val="0"/>
              </a:spcBef>
              <a:spcAft>
                <a:spcPts val="0"/>
              </a:spcAft>
              <a:defRPr/>
            </a:pPr>
            <a:r>
              <a:rPr lang="ru-RU" sz="3200" b="1" dirty="0">
                <a:solidFill>
                  <a:srgbClr val="002060"/>
                </a:solidFill>
                <a:latin typeface="Times New Roman" panose="02020603050405020304" pitchFamily="18" charset="0"/>
                <a:cs typeface="Times New Roman" panose="02020603050405020304" pitchFamily="18" charset="0"/>
              </a:rPr>
              <a:t>    экзамена для </a:t>
            </a:r>
            <a:r>
              <a:rPr lang="ru-RU" sz="3200" b="1" dirty="0" smtClean="0">
                <a:solidFill>
                  <a:srgbClr val="002060"/>
                </a:solidFill>
                <a:latin typeface="Times New Roman" panose="02020603050405020304" pitchFamily="18" charset="0"/>
                <a:cs typeface="Times New Roman" panose="02020603050405020304" pitchFamily="18" charset="0"/>
              </a:rPr>
              <a:t>выпускников  </a:t>
            </a:r>
            <a:r>
              <a:rPr lang="ru-RU" sz="3200" b="1" dirty="0">
                <a:solidFill>
                  <a:srgbClr val="002060"/>
                </a:solidFill>
                <a:latin typeface="Times New Roman" panose="02020603050405020304" pitchFamily="18" charset="0"/>
                <a:cs typeface="Times New Roman" panose="02020603050405020304" pitchFamily="18" charset="0"/>
              </a:rPr>
              <a:t>11 </a:t>
            </a:r>
            <a:r>
              <a:rPr lang="ru-RU" sz="3200" b="1" dirty="0" smtClean="0">
                <a:solidFill>
                  <a:srgbClr val="002060"/>
                </a:solidFill>
                <a:latin typeface="Times New Roman" panose="02020603050405020304" pitchFamily="18" charset="0"/>
                <a:cs typeface="Times New Roman" panose="02020603050405020304" pitchFamily="18" charset="0"/>
              </a:rPr>
              <a:t>классов в средней </a:t>
            </a:r>
            <a:r>
              <a:rPr lang="ru-RU" sz="3200" b="1" dirty="0">
                <a:solidFill>
                  <a:srgbClr val="002060"/>
                </a:solidFill>
                <a:latin typeface="Times New Roman" panose="02020603050405020304" pitchFamily="18" charset="0"/>
                <a:cs typeface="Times New Roman" panose="02020603050405020304" pitchFamily="18" charset="0"/>
              </a:rPr>
              <a:t>школе </a:t>
            </a:r>
            <a:r>
              <a:rPr lang="ru-RU" sz="3200" b="1" dirty="0" smtClean="0">
                <a:solidFill>
                  <a:srgbClr val="002060"/>
                </a:solidFill>
                <a:latin typeface="Times New Roman" panose="02020603050405020304" pitchFamily="18" charset="0"/>
                <a:cs typeface="Times New Roman" panose="02020603050405020304" pitchFamily="18" charset="0"/>
              </a:rPr>
              <a:t>РФ</a:t>
            </a:r>
            <a:endParaRPr lang="ru-RU" sz="3200" b="1" dirty="0">
              <a:solidFill>
                <a:srgbClr val="002060"/>
              </a:solidFill>
              <a:latin typeface="Times New Roman" panose="02020603050405020304" pitchFamily="18" charset="0"/>
              <a:cs typeface="Times New Roman" panose="02020603050405020304" pitchFamily="18" charset="0"/>
            </a:endParaRPr>
          </a:p>
          <a:p>
            <a:pPr algn="ctr" eaLnBrk="1" fontAlgn="auto" hangingPunct="1">
              <a:spcBef>
                <a:spcPts val="0"/>
              </a:spcBef>
              <a:spcAft>
                <a:spcPts val="0"/>
              </a:spcAft>
              <a:defRPr/>
            </a:pPr>
            <a:endParaRPr lang="ru-RU" sz="3200" b="1" dirty="0" smtClean="0">
              <a:solidFill>
                <a:srgbClr val="002060"/>
              </a:solidFill>
              <a:latin typeface="Times New Roman" panose="02020603050405020304" pitchFamily="18" charset="0"/>
              <a:cs typeface="Times New Roman" panose="02020603050405020304" pitchFamily="18" charset="0"/>
            </a:endParaRPr>
          </a:p>
          <a:p>
            <a:pPr algn="ctr" eaLnBrk="1" fontAlgn="auto" hangingPunct="1">
              <a:spcBef>
                <a:spcPts val="0"/>
              </a:spcBef>
              <a:spcAft>
                <a:spcPts val="0"/>
              </a:spcAft>
              <a:defRPr/>
            </a:pPr>
            <a:r>
              <a:rPr lang="ru-RU" sz="3200" b="1" dirty="0" smtClean="0">
                <a:solidFill>
                  <a:srgbClr val="002060"/>
                </a:solidFill>
                <a:latin typeface="Times New Roman" panose="02020603050405020304" pitchFamily="18" charset="0"/>
                <a:cs typeface="Times New Roman" panose="02020603050405020304" pitchFamily="18" charset="0"/>
              </a:rPr>
              <a:t>                                    </a:t>
            </a:r>
            <a:endParaRPr lang="ru-RU" sz="2400" b="1" dirty="0">
              <a:solidFill>
                <a:srgbClr val="663300"/>
              </a:solidFill>
              <a:latin typeface="Times New Roman" panose="02020603050405020304" pitchFamily="18" charset="0"/>
              <a:cs typeface="Times New Roman" panose="02020603050405020304" pitchFamily="18" charset="0"/>
            </a:endParaRPr>
          </a:p>
          <a:p>
            <a:pPr algn="ctr" eaLnBrk="1" fontAlgn="auto" hangingPunct="1">
              <a:spcBef>
                <a:spcPts val="0"/>
              </a:spcBef>
              <a:spcAft>
                <a:spcPts val="0"/>
              </a:spcAft>
              <a:defRPr/>
            </a:pPr>
            <a:r>
              <a:rPr lang="ru-RU" sz="2800" b="1" dirty="0">
                <a:solidFill>
                  <a:srgbClr val="663300"/>
                </a:solidFill>
                <a:latin typeface="Times New Roman" panose="02020603050405020304" pitchFamily="18" charset="0"/>
                <a:cs typeface="Times New Roman" panose="02020603050405020304" pitchFamily="18" charset="0"/>
              </a:rPr>
              <a:t>    </a:t>
            </a:r>
            <a:r>
              <a:rPr lang="ru-RU" sz="2800" b="1" dirty="0">
                <a:solidFill>
                  <a:srgbClr val="002060"/>
                </a:solidFill>
                <a:latin typeface="Calibri"/>
              </a:rPr>
              <a:t> </a:t>
            </a:r>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30350" y="620713"/>
            <a:ext cx="7632700" cy="4525962"/>
          </a:xfrm>
        </p:spPr>
        <p:txBody>
          <a:bodyPr>
            <a:normAutofit fontScale="85000" lnSpcReduction="10000"/>
          </a:bodyPr>
          <a:lstStyle/>
          <a:p>
            <a:pPr marL="0" indent="0">
              <a:buFontTx/>
              <a:buNone/>
              <a:defRPr/>
            </a:pPr>
            <a:r>
              <a:rPr lang="ru-RU" sz="2000" dirty="0">
                <a:latin typeface="Times New Roman" panose="02020603050405020304" pitchFamily="18" charset="0"/>
                <a:cs typeface="Times New Roman" panose="02020603050405020304" pitchFamily="18" charset="0"/>
              </a:rPr>
              <a:t>Обучающиеся с ограниченными возможностями здоровья, обучающиеся дети-инвалиды и инвалиды по образовательным программам среднего общего образования могут добровольно выбрать форму ГИА</a:t>
            </a:r>
            <a:r>
              <a:rPr lang="ru-RU" sz="2000" b="1" dirty="0">
                <a:latin typeface="Times New Roman" panose="02020603050405020304" pitchFamily="18" charset="0"/>
                <a:cs typeface="Times New Roman" panose="02020603050405020304" pitchFamily="18" charset="0"/>
              </a:rPr>
              <a:t> (единый государственный экзамен (ЕГЭ) или государственный выпускной экзамен (ГВЭ)). </a:t>
            </a:r>
            <a:endParaRPr lang="ru-RU" sz="2000" dirty="0">
              <a:latin typeface="Times New Roman" panose="02020603050405020304" pitchFamily="18" charset="0"/>
              <a:cs typeface="Times New Roman" panose="02020603050405020304" pitchFamily="18" charset="0"/>
            </a:endParaRPr>
          </a:p>
          <a:p>
            <a:pPr marL="0" indent="0">
              <a:buFontTx/>
              <a:buNone/>
              <a:defRPr/>
            </a:pPr>
            <a:r>
              <a:rPr lang="ru-RU" sz="2000" b="1" dirty="0">
                <a:latin typeface="Times New Roman" panose="02020603050405020304" pitchFamily="18" charset="0"/>
                <a:cs typeface="Times New Roman" panose="02020603050405020304" pitchFamily="18" charset="0"/>
              </a:rPr>
              <a:t>Результаты ГВЭ,</a:t>
            </a:r>
            <a:r>
              <a:rPr lang="ru-RU" sz="2000" dirty="0">
                <a:latin typeface="Times New Roman" panose="02020603050405020304" pitchFamily="18" charset="0"/>
                <a:cs typeface="Times New Roman" panose="02020603050405020304" pitchFamily="18" charset="0"/>
              </a:rPr>
              <a:t> в отличие от результатов ЕГЭ, </a:t>
            </a:r>
            <a:r>
              <a:rPr lang="ru-RU" sz="2000" b="1" dirty="0">
                <a:latin typeface="Times New Roman" panose="02020603050405020304" pitchFamily="18" charset="0"/>
                <a:cs typeface="Times New Roman" panose="02020603050405020304" pitchFamily="18" charset="0"/>
              </a:rPr>
              <a:t>не учитываются при поступлении в вузы,</a:t>
            </a:r>
            <a:r>
              <a:rPr lang="ru-RU" sz="2000" dirty="0">
                <a:latin typeface="Times New Roman" panose="02020603050405020304" pitchFamily="18" charset="0"/>
                <a:cs typeface="Times New Roman" panose="02020603050405020304" pitchFamily="18" charset="0"/>
              </a:rPr>
              <a:t> а засчитываются только как итоги государственной итоговой аттестации. Поступить в вуз обучающиеся, сдававшие ГВЭ, смогут по результатам вступительных испытаний, форму и перечень которых определяются образовательной организацией высшего образования.</a:t>
            </a:r>
          </a:p>
          <a:p>
            <a:pPr marL="0" indent="0">
              <a:buFontTx/>
              <a:buNone/>
              <a:defRPr/>
            </a:pPr>
            <a:r>
              <a:rPr lang="ru-RU" sz="2000" b="1" dirty="0">
                <a:latin typeface="Times New Roman" panose="02020603050405020304" pitchFamily="18" charset="0"/>
                <a:cs typeface="Times New Roman" panose="02020603050405020304" pitchFamily="18" charset="0"/>
              </a:rPr>
              <a:t>5. Продолжительность ГИА</a:t>
            </a:r>
            <a:endParaRPr lang="ru-RU" sz="2000" dirty="0">
              <a:latin typeface="Times New Roman" panose="02020603050405020304" pitchFamily="18" charset="0"/>
              <a:cs typeface="Times New Roman" panose="02020603050405020304" pitchFamily="18" charset="0"/>
            </a:endParaRPr>
          </a:p>
          <a:p>
            <a:pPr marL="0" indent="0">
              <a:buFontTx/>
              <a:buNone/>
              <a:defRPr/>
            </a:pPr>
            <a:r>
              <a:rPr lang="ru-RU" sz="2000" b="1" dirty="0">
                <a:latin typeface="Times New Roman" panose="02020603050405020304" pitchFamily="18" charset="0"/>
                <a:cs typeface="Times New Roman" panose="02020603050405020304" pitchFamily="18" charset="0"/>
              </a:rPr>
              <a:t>Продолжительность экзамена для данных лиц увеличивается на 1,5 часа </a:t>
            </a:r>
            <a:r>
              <a:rPr lang="ru-RU" sz="2000" dirty="0">
                <a:latin typeface="Times New Roman" panose="02020603050405020304" pitchFamily="18" charset="0"/>
                <a:cs typeface="Times New Roman" panose="02020603050405020304" pitchFamily="18" charset="0"/>
              </a:rPr>
              <a:t>(за исключением ЕГЭ по иностранным языкам (раздел "Говорение").</a:t>
            </a:r>
          </a:p>
          <a:p>
            <a:pPr marL="0" indent="0">
              <a:buFontTx/>
              <a:buNone/>
              <a:defRPr/>
            </a:pPr>
            <a:r>
              <a:rPr lang="ru-RU" sz="2000" b="1" dirty="0">
                <a:latin typeface="Times New Roman" panose="02020603050405020304" pitchFamily="18" charset="0"/>
                <a:cs typeface="Times New Roman" panose="02020603050405020304" pitchFamily="18" charset="0"/>
              </a:rPr>
              <a:t>Продолжительность ЕГЭ по иностранным языкам (раздел «Говорение») увеличивается на 30 минут.</a:t>
            </a:r>
            <a:endParaRPr lang="ru-RU" sz="2000" dirty="0">
              <a:latin typeface="Times New Roman" panose="02020603050405020304" pitchFamily="18" charset="0"/>
              <a:cs typeface="Times New Roman" panose="02020603050405020304" pitchFamily="18" charset="0"/>
            </a:endParaRPr>
          </a:p>
          <a:p>
            <a:pPr>
              <a:defRPr/>
            </a:pP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Заголовок 1"/>
          <p:cNvSpPr>
            <a:spLocks noGrp="1" noChangeArrowheads="1"/>
          </p:cNvSpPr>
          <p:nvPr>
            <p:ph type="title"/>
          </p:nvPr>
        </p:nvSpPr>
        <p:spPr/>
        <p:txBody>
          <a:bodyPr/>
          <a:lstStyle/>
          <a:p>
            <a:pPr algn="ctr"/>
            <a:r>
              <a:rPr lang="ru-RU" altLang="ru-RU" sz="3200" smtClean="0">
                <a:solidFill>
                  <a:srgbClr val="C00000"/>
                </a:solidFill>
                <a:latin typeface="Times New Roman" pitchFamily="18" charset="0"/>
                <a:cs typeface="Times New Roman" pitchFamily="18" charset="0"/>
              </a:rPr>
              <a:t>ДЕЙСТВИЯ ПРИ ЗАБОЛЕВАНИИ В ДЕНЬ ЭКЗАМЕНА </a:t>
            </a:r>
          </a:p>
        </p:txBody>
      </p:sp>
      <p:sp>
        <p:nvSpPr>
          <p:cNvPr id="3" name="Объект 2"/>
          <p:cNvSpPr>
            <a:spLocks noGrp="1"/>
          </p:cNvSpPr>
          <p:nvPr>
            <p:ph idx="1"/>
          </p:nvPr>
        </p:nvSpPr>
        <p:spPr>
          <a:xfrm>
            <a:off x="1187450" y="1600200"/>
            <a:ext cx="7777163" cy="4525963"/>
          </a:xfrm>
        </p:spPr>
        <p:txBody>
          <a:bodyPr/>
          <a:lstStyle/>
          <a:p>
            <a:pPr>
              <a:defRPr/>
            </a:pPr>
            <a:r>
              <a:rPr lang="ru-RU" sz="3200" b="1" dirty="0">
                <a:latin typeface="Times New Roman" panose="02020603050405020304" pitchFamily="18" charset="0"/>
                <a:cs typeface="Times New Roman" panose="02020603050405020304" pitchFamily="18" charset="0"/>
              </a:rPr>
              <a:t>В день экзамена </a:t>
            </a:r>
            <a:r>
              <a:rPr lang="ru-RU" sz="3200" dirty="0">
                <a:latin typeface="Times New Roman" panose="02020603050405020304" pitchFamily="18" charset="0"/>
                <a:cs typeface="Times New Roman" panose="02020603050405020304" pitchFamily="18" charset="0"/>
              </a:rPr>
              <a:t>принести </a:t>
            </a:r>
            <a:r>
              <a:rPr lang="ru-RU" sz="3200" b="1" dirty="0">
                <a:latin typeface="Times New Roman" panose="02020603050405020304" pitchFamily="18" charset="0"/>
                <a:cs typeface="Times New Roman" panose="02020603050405020304" pitchFamily="18" charset="0"/>
              </a:rPr>
              <a:t>в свою образовательную организацию </a:t>
            </a:r>
            <a:r>
              <a:rPr lang="ru-RU" sz="3200" dirty="0">
                <a:latin typeface="Times New Roman" panose="02020603050405020304" pitchFamily="18" charset="0"/>
                <a:cs typeface="Times New Roman" panose="02020603050405020304" pitchFamily="18" charset="0"/>
              </a:rPr>
              <a:t>ответственному за ЕГЭ :</a:t>
            </a:r>
          </a:p>
          <a:p>
            <a:pPr>
              <a:defRPr/>
            </a:pPr>
            <a:endParaRPr lang="ru-RU" sz="3200" dirty="0">
              <a:latin typeface="Times New Roman" panose="02020603050405020304" pitchFamily="18" charset="0"/>
              <a:cs typeface="Times New Roman" panose="02020603050405020304" pitchFamily="18" charset="0"/>
            </a:endParaRPr>
          </a:p>
          <a:p>
            <a:pPr marL="0" indent="0">
              <a:buFontTx/>
              <a:buNone/>
              <a:defRPr/>
            </a:pPr>
            <a:r>
              <a:rPr lang="ru-RU" sz="3200" dirty="0">
                <a:latin typeface="Times New Roman" panose="02020603050405020304" pitchFamily="18" charset="0"/>
                <a:cs typeface="Times New Roman" panose="02020603050405020304" pitchFamily="18" charset="0"/>
              </a:rPr>
              <a:t> 1.Заявление на повторный допуск  </a:t>
            </a:r>
          </a:p>
          <a:p>
            <a:pPr marL="0" indent="0">
              <a:buFontTx/>
              <a:buNone/>
              <a:defRPr/>
            </a:pPr>
            <a:r>
              <a:rPr lang="ru-RU" sz="3200" dirty="0">
                <a:latin typeface="Times New Roman" panose="02020603050405020304" pitchFamily="18" charset="0"/>
                <a:cs typeface="Times New Roman" panose="02020603050405020304" pitchFamily="18" charset="0"/>
              </a:rPr>
              <a:t>2. Медицинская справка (2 печати, штамп)</a:t>
            </a:r>
          </a:p>
          <a:p>
            <a:pPr>
              <a:defRPr/>
            </a:pPr>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1"/>
          <p:cNvSpPr>
            <a:spLocks noGrp="1" noChangeArrowheads="1"/>
          </p:cNvSpPr>
          <p:nvPr>
            <p:ph type="title"/>
          </p:nvPr>
        </p:nvSpPr>
        <p:spPr>
          <a:xfrm>
            <a:off x="1763713" y="0"/>
            <a:ext cx="7129462" cy="1143000"/>
          </a:xfrm>
        </p:spPr>
        <p:txBody>
          <a:bodyPr/>
          <a:lstStyle/>
          <a:p>
            <a:pPr algn="ctr"/>
            <a:r>
              <a:rPr lang="ru-RU" altLang="ru-RU" sz="3200" smtClean="0">
                <a:solidFill>
                  <a:srgbClr val="C00000"/>
                </a:solidFill>
                <a:latin typeface="Times New Roman" pitchFamily="18" charset="0"/>
                <a:cs typeface="Times New Roman" pitchFamily="18" charset="0"/>
              </a:rPr>
              <a:t>ПРОДОЛЖИТЕЛЬНОСТЬ ЭКЗАМЕНОВ</a:t>
            </a:r>
          </a:p>
        </p:txBody>
      </p:sp>
      <p:sp>
        <p:nvSpPr>
          <p:cNvPr id="46083" name="Объект 2"/>
          <p:cNvSpPr>
            <a:spLocks noGrp="1" noChangeArrowheads="1"/>
          </p:cNvSpPr>
          <p:nvPr>
            <p:ph idx="1"/>
          </p:nvPr>
        </p:nvSpPr>
        <p:spPr>
          <a:xfrm>
            <a:off x="2268538" y="981075"/>
            <a:ext cx="6767512" cy="5165725"/>
          </a:xfrm>
        </p:spPr>
        <p:txBody>
          <a:bodyPr>
            <a:normAutofit fontScale="85000" lnSpcReduction="20000"/>
          </a:bodyPr>
          <a:lstStyle/>
          <a:p>
            <a:r>
              <a:rPr lang="ru-RU" altLang="ru-RU" sz="2000" b="1" dirty="0" smtClean="0">
                <a:solidFill>
                  <a:srgbClr val="002060"/>
                </a:solidFill>
                <a:latin typeface="Times New Roman" pitchFamily="18" charset="0"/>
                <a:cs typeface="Times New Roman" pitchFamily="18" charset="0"/>
              </a:rPr>
              <a:t>Математика</a:t>
            </a:r>
            <a:r>
              <a:rPr lang="ru-RU" altLang="ru-RU" sz="2000" dirty="0" smtClean="0">
                <a:solidFill>
                  <a:srgbClr val="002060"/>
                </a:solidFill>
                <a:latin typeface="Times New Roman" pitchFamily="18" charset="0"/>
                <a:cs typeface="Times New Roman" pitchFamily="18" charset="0"/>
              </a:rPr>
              <a:t>	 П          </a:t>
            </a:r>
            <a:r>
              <a:rPr lang="ru-RU" altLang="ru-RU" sz="2000" b="1" dirty="0" smtClean="0">
                <a:solidFill>
                  <a:srgbClr val="002060"/>
                </a:solidFill>
                <a:latin typeface="Times New Roman" pitchFamily="18" charset="0"/>
                <a:cs typeface="Times New Roman" pitchFamily="18" charset="0"/>
              </a:rPr>
              <a:t>З часа 55 мин</a:t>
            </a:r>
          </a:p>
          <a:p>
            <a:r>
              <a:rPr lang="ru-RU" altLang="ru-RU" sz="2000" b="1" dirty="0" smtClean="0">
                <a:solidFill>
                  <a:srgbClr val="002060"/>
                </a:solidFill>
                <a:latin typeface="Times New Roman" pitchFamily="18" charset="0"/>
                <a:cs typeface="Times New Roman" pitchFamily="18" charset="0"/>
              </a:rPr>
              <a:t>Математика Б          </a:t>
            </a:r>
            <a:r>
              <a:rPr lang="ru-RU" altLang="ru-RU" sz="2000" dirty="0" smtClean="0">
                <a:solidFill>
                  <a:srgbClr val="002060"/>
                </a:solidFill>
                <a:latin typeface="Times New Roman" pitchFamily="18" charset="0"/>
                <a:cs typeface="Times New Roman" pitchFamily="18" charset="0"/>
              </a:rPr>
              <a:t>	</a:t>
            </a:r>
            <a:r>
              <a:rPr lang="ru-RU" altLang="ru-RU" sz="2000" b="1" dirty="0" smtClean="0">
                <a:solidFill>
                  <a:srgbClr val="002060"/>
                </a:solidFill>
                <a:latin typeface="Times New Roman" pitchFamily="18" charset="0"/>
                <a:cs typeface="Times New Roman" pitchFamily="18" charset="0"/>
              </a:rPr>
              <a:t>3 часа</a:t>
            </a:r>
          </a:p>
          <a:p>
            <a:r>
              <a:rPr lang="ru-RU" altLang="ru-RU" sz="2000" b="1" dirty="0" smtClean="0">
                <a:solidFill>
                  <a:srgbClr val="002060"/>
                </a:solidFill>
                <a:latin typeface="Times New Roman" pitchFamily="18" charset="0"/>
                <a:cs typeface="Times New Roman" pitchFamily="18" charset="0"/>
              </a:rPr>
              <a:t>Информатика          </a:t>
            </a:r>
            <a:r>
              <a:rPr lang="ru-RU" altLang="ru-RU" sz="2000" dirty="0" smtClean="0">
                <a:solidFill>
                  <a:srgbClr val="002060"/>
                </a:solidFill>
                <a:latin typeface="Times New Roman" pitchFamily="18" charset="0"/>
                <a:cs typeface="Times New Roman" pitchFamily="18" charset="0"/>
              </a:rPr>
              <a:t>	</a:t>
            </a:r>
            <a:r>
              <a:rPr lang="ru-RU" altLang="ru-RU" sz="2000" b="1" dirty="0" smtClean="0">
                <a:solidFill>
                  <a:srgbClr val="002060"/>
                </a:solidFill>
                <a:latin typeface="Times New Roman" pitchFamily="18" charset="0"/>
                <a:cs typeface="Times New Roman" pitchFamily="18" charset="0"/>
              </a:rPr>
              <a:t>З часа 55 мин	</a:t>
            </a:r>
          </a:p>
          <a:p>
            <a:r>
              <a:rPr lang="ru-RU" altLang="ru-RU" sz="2000" b="1" dirty="0" smtClean="0">
                <a:solidFill>
                  <a:srgbClr val="002060"/>
                </a:solidFill>
                <a:latin typeface="Times New Roman" pitchFamily="18" charset="0"/>
                <a:cs typeface="Times New Roman" pitchFamily="18" charset="0"/>
              </a:rPr>
              <a:t>Литература	        З часа 55 мин	</a:t>
            </a:r>
          </a:p>
          <a:p>
            <a:r>
              <a:rPr lang="ru-RU" altLang="ru-RU" sz="2000" b="1" dirty="0" smtClean="0">
                <a:solidFill>
                  <a:srgbClr val="002060"/>
                </a:solidFill>
                <a:latin typeface="Times New Roman" pitchFamily="18" charset="0"/>
                <a:cs typeface="Times New Roman" pitchFamily="18" charset="0"/>
              </a:rPr>
              <a:t>Физика	               З часа 55 мин	</a:t>
            </a:r>
          </a:p>
          <a:p>
            <a:r>
              <a:rPr lang="ru-RU" altLang="ru-RU" sz="2000" b="1" dirty="0" smtClean="0">
                <a:solidFill>
                  <a:srgbClr val="002060"/>
                </a:solidFill>
                <a:latin typeface="Times New Roman" pitchFamily="18" charset="0"/>
                <a:cs typeface="Times New Roman" pitchFamily="18" charset="0"/>
              </a:rPr>
              <a:t>Обществознание	З часа 55 мин	</a:t>
            </a:r>
          </a:p>
          <a:p>
            <a:r>
              <a:rPr lang="ru-RU" altLang="ru-RU" sz="2000" b="1" dirty="0" smtClean="0">
                <a:solidFill>
                  <a:srgbClr val="002060"/>
                </a:solidFill>
                <a:latin typeface="Times New Roman" pitchFamily="18" charset="0"/>
                <a:cs typeface="Times New Roman" pitchFamily="18" charset="0"/>
              </a:rPr>
              <a:t>История	               З часа 55 мин	</a:t>
            </a:r>
          </a:p>
          <a:p>
            <a:r>
              <a:rPr lang="ru-RU" altLang="ru-RU" sz="2000" b="1" dirty="0" smtClean="0">
                <a:solidFill>
                  <a:srgbClr val="002060"/>
                </a:solidFill>
                <a:latin typeface="Times New Roman" pitchFamily="18" charset="0"/>
                <a:cs typeface="Times New Roman" pitchFamily="18" charset="0"/>
              </a:rPr>
              <a:t>Русский язык	3 часа 30 мин	</a:t>
            </a:r>
          </a:p>
          <a:p>
            <a:r>
              <a:rPr lang="ru-RU" altLang="ru-RU" sz="2000" b="1" dirty="0" smtClean="0">
                <a:solidFill>
                  <a:srgbClr val="002060"/>
                </a:solidFill>
                <a:latin typeface="Times New Roman" pitchFamily="18" charset="0"/>
                <a:cs typeface="Times New Roman" pitchFamily="18" charset="0"/>
              </a:rPr>
              <a:t>Биология	               3 часа 30 мин</a:t>
            </a:r>
          </a:p>
          <a:p>
            <a:r>
              <a:rPr lang="ru-RU" altLang="ru-RU" sz="2000" b="1" dirty="0" smtClean="0">
                <a:solidFill>
                  <a:srgbClr val="002060"/>
                </a:solidFill>
                <a:latin typeface="Times New Roman" pitchFamily="18" charset="0"/>
                <a:cs typeface="Times New Roman" pitchFamily="18" charset="0"/>
              </a:rPr>
              <a:t>География	               3 часа	</a:t>
            </a:r>
          </a:p>
          <a:p>
            <a:r>
              <a:rPr lang="ru-RU" altLang="ru-RU" sz="2000" b="1" dirty="0" smtClean="0">
                <a:solidFill>
                  <a:srgbClr val="002060"/>
                </a:solidFill>
                <a:latin typeface="Times New Roman" pitchFamily="18" charset="0"/>
                <a:cs typeface="Times New Roman" pitchFamily="18" charset="0"/>
              </a:rPr>
              <a:t>Химия	               3 часа 30 мин	</a:t>
            </a:r>
          </a:p>
          <a:p>
            <a:r>
              <a:rPr lang="ru-RU" altLang="ru-RU" sz="2000" b="1" dirty="0" err="1" smtClean="0">
                <a:solidFill>
                  <a:srgbClr val="002060"/>
                </a:solidFill>
                <a:latin typeface="Times New Roman" pitchFamily="18" charset="0"/>
                <a:cs typeface="Times New Roman" pitchFamily="18" charset="0"/>
              </a:rPr>
              <a:t>Ин.языки</a:t>
            </a:r>
            <a:r>
              <a:rPr lang="ru-RU" altLang="ru-RU" sz="2000" b="1" dirty="0" smtClean="0">
                <a:solidFill>
                  <a:srgbClr val="002060"/>
                </a:solidFill>
                <a:latin typeface="Times New Roman" pitchFamily="18" charset="0"/>
                <a:cs typeface="Times New Roman" pitchFamily="18" charset="0"/>
              </a:rPr>
              <a:t> (</a:t>
            </a:r>
            <a:r>
              <a:rPr lang="ru-RU" altLang="ru-RU" sz="2000" b="1" dirty="0" err="1" smtClean="0">
                <a:solidFill>
                  <a:srgbClr val="002060"/>
                </a:solidFill>
                <a:latin typeface="Times New Roman" pitchFamily="18" charset="0"/>
                <a:cs typeface="Times New Roman" pitchFamily="18" charset="0"/>
              </a:rPr>
              <a:t>письм</a:t>
            </a:r>
            <a:r>
              <a:rPr lang="ru-RU" altLang="ru-RU" sz="2000" b="1" dirty="0" smtClean="0">
                <a:solidFill>
                  <a:srgbClr val="002060"/>
                </a:solidFill>
                <a:latin typeface="Times New Roman" pitchFamily="18" charset="0"/>
                <a:cs typeface="Times New Roman" pitchFamily="18" charset="0"/>
              </a:rPr>
              <a:t>)	3 часа	</a:t>
            </a:r>
          </a:p>
          <a:p>
            <a:r>
              <a:rPr lang="ru-RU" altLang="ru-RU" sz="2000" b="1" dirty="0" err="1" smtClean="0">
                <a:solidFill>
                  <a:srgbClr val="002060"/>
                </a:solidFill>
                <a:latin typeface="Times New Roman" pitchFamily="18" charset="0"/>
                <a:cs typeface="Times New Roman" pitchFamily="18" charset="0"/>
              </a:rPr>
              <a:t>Ин.языки</a:t>
            </a:r>
            <a:r>
              <a:rPr lang="ru-RU" altLang="ru-RU" sz="2000" b="1" dirty="0" smtClean="0">
                <a:solidFill>
                  <a:srgbClr val="002060"/>
                </a:solidFill>
                <a:latin typeface="Times New Roman" pitchFamily="18" charset="0"/>
                <a:cs typeface="Times New Roman" pitchFamily="18" charset="0"/>
              </a:rPr>
              <a:t> (устно)	15 мин</a:t>
            </a:r>
            <a:r>
              <a:rPr lang="ru-RU" altLang="ru-RU" dirty="0" smtClean="0">
                <a:solidFill>
                  <a:srgbClr val="002060"/>
                </a:solidFill>
              </a:rPr>
              <a:t>	</a:t>
            </a:r>
          </a:p>
          <a:p>
            <a:r>
              <a:rPr lang="ru-RU" altLang="ru-RU" sz="1800" dirty="0" smtClean="0">
                <a:latin typeface="Times New Roman" pitchFamily="18" charset="0"/>
                <a:cs typeface="Times New Roman" pitchFamily="18" charset="0"/>
              </a:rPr>
              <a:t>Устная часть ЕГЭ по </a:t>
            </a:r>
            <a:r>
              <a:rPr lang="ru-RU" altLang="ru-RU" sz="1800" dirty="0" smtClean="0">
                <a:solidFill>
                  <a:srgbClr val="FF0000"/>
                </a:solidFill>
                <a:latin typeface="Times New Roman" pitchFamily="18" charset="0"/>
                <a:cs typeface="Times New Roman" pitchFamily="18" charset="0"/>
              </a:rPr>
              <a:t>китайскому языку </a:t>
            </a:r>
            <a:r>
              <a:rPr lang="ru-RU" altLang="ru-RU" sz="1800" dirty="0" smtClean="0">
                <a:latin typeface="Times New Roman" pitchFamily="18" charset="0"/>
                <a:cs typeface="Times New Roman" pitchFamily="18" charset="0"/>
              </a:rPr>
              <a:t>содержит 3 здания, а не 4, как ЕГЭ по другим иностранным языкам. Поэтому на ЕГЭ по китайскому выделено чуть меньше времени.(</a:t>
            </a:r>
            <a:r>
              <a:rPr lang="ru-RU" altLang="ru-RU" sz="1800" dirty="0" smtClean="0">
                <a:solidFill>
                  <a:srgbClr val="FF0000"/>
                </a:solidFill>
                <a:latin typeface="Times New Roman" pitchFamily="18" charset="0"/>
                <a:cs typeface="Times New Roman" pitchFamily="18" charset="0"/>
              </a:rPr>
              <a:t>12 мин</a:t>
            </a:r>
            <a:r>
              <a:rPr lang="ru-RU" altLang="ru-RU" sz="1800"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Заголовок 1"/>
          <p:cNvSpPr>
            <a:spLocks noGrp="1" noChangeArrowheads="1"/>
          </p:cNvSpPr>
          <p:nvPr>
            <p:ph type="title"/>
          </p:nvPr>
        </p:nvSpPr>
        <p:spPr/>
        <p:txBody>
          <a:bodyPr/>
          <a:lstStyle/>
          <a:p>
            <a:pPr algn="ctr"/>
            <a:r>
              <a:rPr lang="ru-RU" altLang="ru-RU" sz="3200" smtClean="0">
                <a:solidFill>
                  <a:srgbClr val="C00000"/>
                </a:solidFill>
                <a:latin typeface="Times New Roman" pitchFamily="18" charset="0"/>
                <a:cs typeface="Times New Roman" pitchFamily="18" charset="0"/>
              </a:rPr>
              <a:t>РАЗРЕШЕНО ИМЕТЬ НА ЭКЗАМЕНАХ</a:t>
            </a:r>
          </a:p>
        </p:txBody>
      </p:sp>
      <p:sp>
        <p:nvSpPr>
          <p:cNvPr id="47107" name="Объект 2"/>
          <p:cNvSpPr>
            <a:spLocks noGrp="1" noChangeArrowheads="1"/>
          </p:cNvSpPr>
          <p:nvPr>
            <p:ph idx="1"/>
          </p:nvPr>
        </p:nvSpPr>
        <p:spPr/>
        <p:txBody>
          <a:bodyPr>
            <a:normAutofit fontScale="85000" lnSpcReduction="10000"/>
          </a:bodyPr>
          <a:lstStyle/>
          <a:p>
            <a:endParaRPr lang="ru-RU" altLang="ru-RU" dirty="0" smtClean="0"/>
          </a:p>
          <a:p>
            <a:r>
              <a:rPr lang="ru-RU" altLang="ru-RU" sz="2800" dirty="0" smtClean="0">
                <a:solidFill>
                  <a:srgbClr val="002060"/>
                </a:solidFill>
                <a:latin typeface="Times New Roman" pitchFamily="18" charset="0"/>
                <a:cs typeface="Times New Roman" pitchFamily="18" charset="0"/>
              </a:rPr>
              <a:t>Во время экзамена на рабочем столе участника ЕГЭ, помимо экзаменационных материалов, находятся:</a:t>
            </a:r>
          </a:p>
          <a:p>
            <a:r>
              <a:rPr lang="ru-RU" altLang="ru-RU" sz="2800" dirty="0" smtClean="0">
                <a:solidFill>
                  <a:srgbClr val="002060"/>
                </a:solidFill>
                <a:latin typeface="Times New Roman" pitchFamily="18" charset="0"/>
                <a:cs typeface="Times New Roman" pitchFamily="18" charset="0"/>
              </a:rPr>
              <a:t> </a:t>
            </a:r>
            <a:r>
              <a:rPr lang="ru-RU" altLang="ru-RU" sz="2800" dirty="0" err="1" smtClean="0">
                <a:solidFill>
                  <a:srgbClr val="002060"/>
                </a:solidFill>
                <a:latin typeface="Times New Roman" pitchFamily="18" charset="0"/>
                <a:cs typeface="Times New Roman" pitchFamily="18" charset="0"/>
              </a:rPr>
              <a:t>гелевая</a:t>
            </a:r>
            <a:r>
              <a:rPr lang="ru-RU" altLang="ru-RU" sz="2800" dirty="0" smtClean="0">
                <a:solidFill>
                  <a:srgbClr val="002060"/>
                </a:solidFill>
                <a:latin typeface="Times New Roman" pitchFamily="18" charset="0"/>
                <a:cs typeface="Times New Roman" pitchFamily="18" charset="0"/>
              </a:rPr>
              <a:t> ручка с чернилами черного цвета; ❖документ, удостоверяющий личность; ❖лекарства и питание (при необходимости); </a:t>
            </a:r>
          </a:p>
          <a:p>
            <a:r>
              <a:rPr lang="ru-RU" altLang="ru-RU" sz="2800" dirty="0" smtClean="0">
                <a:solidFill>
                  <a:srgbClr val="002060"/>
                </a:solidFill>
                <a:latin typeface="Times New Roman" pitchFamily="18" charset="0"/>
                <a:cs typeface="Times New Roman" pitchFamily="18" charset="0"/>
              </a:rPr>
              <a:t>❖средства обучения и воспитания, разрешенные для использования на экзамене</a:t>
            </a:r>
          </a:p>
          <a:p>
            <a:endParaRPr lang="ru-RU" altLang="ru-RU"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a:r>
              <a:rPr lang="ru-RU" altLang="ru-RU" sz="3600" smtClean="0">
                <a:solidFill>
                  <a:srgbClr val="C00000"/>
                </a:solidFill>
                <a:latin typeface="Times New Roman" pitchFamily="18" charset="0"/>
                <a:cs typeface="Times New Roman" pitchFamily="18" charset="0"/>
              </a:rPr>
              <a:t>Правила и процедура проведения ЕГЭ</a:t>
            </a:r>
          </a:p>
        </p:txBody>
      </p:sp>
      <p:sp>
        <p:nvSpPr>
          <p:cNvPr id="30723" name="Rectangle 3"/>
          <p:cNvSpPr>
            <a:spLocks noGrp="1" noChangeArrowheads="1"/>
          </p:cNvSpPr>
          <p:nvPr>
            <p:ph idx="1"/>
          </p:nvPr>
        </p:nvSpPr>
        <p:spPr/>
        <p:txBody>
          <a:bodyPr>
            <a:normAutofit fontScale="92500" lnSpcReduction="20000"/>
          </a:bodyPr>
          <a:lstStyle/>
          <a:p>
            <a:pPr>
              <a:lnSpc>
                <a:spcPct val="80000"/>
              </a:lnSpc>
              <a:defRPr/>
            </a:pPr>
            <a:r>
              <a:rPr lang="ru-RU" altLang="ru-RU" sz="2800" dirty="0">
                <a:latin typeface="Times New Roman" panose="02020603050405020304" pitchFamily="18" charset="0"/>
                <a:cs typeface="Times New Roman" panose="02020603050405020304" pitchFamily="18" charset="0"/>
              </a:rPr>
              <a:t>ЕГЭ проводится в специальных пунктах проведения экзамена (ППЭ).</a:t>
            </a:r>
          </a:p>
          <a:p>
            <a:pPr>
              <a:lnSpc>
                <a:spcPct val="80000"/>
              </a:lnSpc>
              <a:defRPr/>
            </a:pPr>
            <a:r>
              <a:rPr lang="ru-RU" altLang="ru-RU" sz="2800" dirty="0">
                <a:latin typeface="Times New Roman" panose="02020603050405020304" pitchFamily="18" charset="0"/>
                <a:cs typeface="Times New Roman" panose="02020603050405020304" pitchFamily="18" charset="0"/>
              </a:rPr>
              <a:t>В ППЭ нужно приходить с паспортом или другим документом, удостоверяющим личность </a:t>
            </a:r>
          </a:p>
          <a:p>
            <a:pPr>
              <a:lnSpc>
                <a:spcPct val="80000"/>
              </a:lnSpc>
              <a:defRPr/>
            </a:pPr>
            <a:r>
              <a:rPr lang="ru-RU" altLang="ru-RU" sz="2800" dirty="0">
                <a:latin typeface="Times New Roman" panose="02020603050405020304" pitchFamily="18" charset="0"/>
                <a:cs typeface="Times New Roman" panose="02020603050405020304" pitchFamily="18" charset="0"/>
              </a:rPr>
              <a:t>ППЭ выпускников сопровождают уполномоченные представители от образовательного учреждения, в котором они обучаются </a:t>
            </a:r>
          </a:p>
          <a:p>
            <a:pPr>
              <a:lnSpc>
                <a:spcPct val="80000"/>
              </a:lnSpc>
              <a:defRPr/>
            </a:pPr>
            <a:r>
              <a:rPr lang="ru-RU" altLang="ru-RU" sz="2800" dirty="0">
                <a:latin typeface="Times New Roman" panose="02020603050405020304" pitchFamily="18" charset="0"/>
                <a:cs typeface="Times New Roman" panose="02020603050405020304" pitchFamily="18" charset="0"/>
              </a:rPr>
              <a:t>С собой взять: паспорт, 2 </a:t>
            </a:r>
            <a:r>
              <a:rPr lang="ru-RU" altLang="ru-RU" sz="2800" dirty="0" err="1">
                <a:latin typeface="Times New Roman" panose="02020603050405020304" pitchFamily="18" charset="0"/>
                <a:cs typeface="Times New Roman" panose="02020603050405020304" pitchFamily="18" charset="0"/>
              </a:rPr>
              <a:t>гелевые</a:t>
            </a:r>
            <a:r>
              <a:rPr lang="ru-RU" altLang="ru-RU" sz="2800" dirty="0">
                <a:latin typeface="Times New Roman" panose="02020603050405020304" pitchFamily="18" charset="0"/>
                <a:cs typeface="Times New Roman" panose="02020603050405020304" pitchFamily="18" charset="0"/>
              </a:rPr>
              <a:t> черные ручки, вода, сменная обувь</a:t>
            </a:r>
          </a:p>
          <a:p>
            <a:pPr marL="0" indent="0">
              <a:lnSpc>
                <a:spcPct val="80000"/>
              </a:lnSpc>
              <a:buFontTx/>
              <a:buNone/>
              <a:defRPr/>
            </a:pPr>
            <a:r>
              <a:rPr lang="ru-RU" altLang="ru-RU" sz="2800" dirty="0">
                <a:latin typeface="Times New Roman" panose="02020603050405020304" pitchFamily="18" charset="0"/>
                <a:cs typeface="Times New Roman" panose="02020603050405020304" pitchFamily="18" charset="0"/>
              </a:rPr>
              <a:t>    (внешний вид)</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755650" y="260350"/>
            <a:ext cx="8137525" cy="1143000"/>
          </a:xfrm>
        </p:spPr>
        <p:txBody>
          <a:bodyPr/>
          <a:lstStyle/>
          <a:p>
            <a:pPr algn="ctr"/>
            <a:r>
              <a:rPr lang="ru-RU" altLang="ru-RU" sz="3600" smtClean="0">
                <a:solidFill>
                  <a:srgbClr val="C00000"/>
                </a:solidFill>
                <a:latin typeface="Times New Roman" pitchFamily="18" charset="0"/>
                <a:cs typeface="Times New Roman" pitchFamily="18" charset="0"/>
              </a:rPr>
              <a:t>Правила и процедура проведения ЕГЭ</a:t>
            </a:r>
          </a:p>
        </p:txBody>
      </p:sp>
      <p:sp>
        <p:nvSpPr>
          <p:cNvPr id="50179" name="Rectangle 3"/>
          <p:cNvSpPr>
            <a:spLocks noGrp="1" noChangeArrowheads="1"/>
          </p:cNvSpPr>
          <p:nvPr>
            <p:ph idx="1"/>
          </p:nvPr>
        </p:nvSpPr>
        <p:spPr>
          <a:xfrm>
            <a:off x="827088" y="1600200"/>
            <a:ext cx="8137525" cy="4525963"/>
          </a:xfrm>
        </p:spPr>
        <p:txBody>
          <a:bodyPr>
            <a:normAutofit fontScale="92500" lnSpcReduction="10000"/>
          </a:bodyPr>
          <a:lstStyle/>
          <a:p>
            <a:pPr marL="711200" eaLnBrk="1" hangingPunct="1">
              <a:lnSpc>
                <a:spcPct val="80000"/>
              </a:lnSpc>
            </a:pPr>
            <a:r>
              <a:rPr lang="ru-RU" altLang="ru-RU" sz="2000" smtClean="0">
                <a:latin typeface="Times New Roman" pitchFamily="18" charset="0"/>
                <a:cs typeface="Times New Roman" pitchFamily="18" charset="0"/>
              </a:rPr>
              <a:t>ЕГЭ начинается в 10:00 по местному времени</a:t>
            </a:r>
          </a:p>
          <a:p>
            <a:pPr marL="711200" eaLnBrk="1" hangingPunct="1">
              <a:lnSpc>
                <a:spcPct val="80000"/>
              </a:lnSpc>
            </a:pPr>
            <a:r>
              <a:rPr lang="ru-RU" altLang="ru-RU" sz="2000" smtClean="0">
                <a:latin typeface="Times New Roman" pitchFamily="18" charset="0"/>
                <a:cs typeface="Times New Roman" pitchFamily="18" charset="0"/>
              </a:rPr>
              <a:t>Время начала и окончания экзамена фиксируется на доске.</a:t>
            </a:r>
          </a:p>
          <a:p>
            <a:pPr marL="711200" eaLnBrk="1" hangingPunct="1">
              <a:lnSpc>
                <a:spcPct val="80000"/>
              </a:lnSpc>
            </a:pPr>
            <a:r>
              <a:rPr lang="ru-RU" altLang="ru-RU" sz="2000" smtClean="0">
                <a:latin typeface="Times New Roman" pitchFamily="18" charset="0"/>
                <a:cs typeface="Times New Roman" pitchFamily="18" charset="0"/>
              </a:rPr>
              <a:t>Ведется видеонаблюдение </a:t>
            </a:r>
          </a:p>
          <a:p>
            <a:pPr marL="711200" eaLnBrk="1" hangingPunct="1">
              <a:lnSpc>
                <a:spcPct val="80000"/>
              </a:lnSpc>
              <a:buFontTx/>
              <a:buNone/>
            </a:pPr>
            <a:r>
              <a:rPr lang="ru-RU" altLang="ru-RU" sz="2000" b="1" smtClean="0">
                <a:latin typeface="Times New Roman" pitchFamily="18" charset="0"/>
                <a:cs typeface="Times New Roman" pitchFamily="18" charset="0"/>
              </a:rPr>
              <a:t>Разрешается пользоваться на ЕГЭ</a:t>
            </a:r>
          </a:p>
          <a:p>
            <a:pPr marL="711200" eaLnBrk="1" hangingPunct="1">
              <a:lnSpc>
                <a:spcPct val="80000"/>
              </a:lnSpc>
              <a:buFont typeface="Wingdings" pitchFamily="2" charset="2"/>
              <a:buChar char="Ø"/>
            </a:pPr>
            <a:r>
              <a:rPr lang="ru-RU" altLang="ru-RU" sz="2000" smtClean="0">
                <a:solidFill>
                  <a:schemeClr val="accent2"/>
                </a:solidFill>
                <a:latin typeface="Times New Roman" pitchFamily="18" charset="0"/>
                <a:cs typeface="Times New Roman" pitchFamily="18" charset="0"/>
              </a:rPr>
              <a:t>по математике</a:t>
            </a:r>
            <a:r>
              <a:rPr lang="ru-RU" altLang="ru-RU" sz="2000" smtClean="0">
                <a:latin typeface="Times New Roman" pitchFamily="18" charset="0"/>
                <a:cs typeface="Times New Roman" pitchFamily="18" charset="0"/>
              </a:rPr>
              <a:t> – линейкой </a:t>
            </a:r>
          </a:p>
          <a:p>
            <a:pPr marL="711200" eaLnBrk="1" hangingPunct="1">
              <a:lnSpc>
                <a:spcPct val="80000"/>
              </a:lnSpc>
              <a:buFont typeface="Wingdings" pitchFamily="2" charset="2"/>
              <a:buChar char="Ø"/>
            </a:pPr>
            <a:r>
              <a:rPr lang="ru-RU" altLang="ru-RU" sz="2000" smtClean="0">
                <a:solidFill>
                  <a:schemeClr val="accent2"/>
                </a:solidFill>
                <a:latin typeface="Times New Roman" pitchFamily="18" charset="0"/>
                <a:cs typeface="Times New Roman" pitchFamily="18" charset="0"/>
              </a:rPr>
              <a:t>по физике</a:t>
            </a:r>
            <a:r>
              <a:rPr lang="ru-RU" altLang="ru-RU" sz="2000" smtClean="0">
                <a:latin typeface="Times New Roman" pitchFamily="18" charset="0"/>
                <a:cs typeface="Times New Roman" pitchFamily="18" charset="0"/>
              </a:rPr>
              <a:t> – линейкой и непрограммируемым калькулятором  с возможностью вычисления тригонометрических функций (cos, sin, tg) </a:t>
            </a:r>
          </a:p>
          <a:p>
            <a:pPr marL="711200" eaLnBrk="1" hangingPunct="1">
              <a:lnSpc>
                <a:spcPct val="80000"/>
              </a:lnSpc>
              <a:buFont typeface="Wingdings" pitchFamily="2" charset="2"/>
              <a:buChar char="Ø"/>
            </a:pPr>
            <a:r>
              <a:rPr lang="ru-RU" altLang="ru-RU" sz="2000" smtClean="0">
                <a:solidFill>
                  <a:schemeClr val="accent2"/>
                </a:solidFill>
                <a:latin typeface="Times New Roman" pitchFamily="18" charset="0"/>
                <a:cs typeface="Times New Roman" pitchFamily="18" charset="0"/>
              </a:rPr>
              <a:t>по химии</a:t>
            </a:r>
            <a:r>
              <a:rPr lang="ru-RU" altLang="ru-RU" sz="2000" smtClean="0">
                <a:latin typeface="Times New Roman" pitchFamily="18" charset="0"/>
                <a:cs typeface="Times New Roman" pitchFamily="18" charset="0"/>
              </a:rPr>
              <a:t> – непрограммируемым калькулятором, с возможностью вычисления тригонометрических функций (cos, sin, tg) и линейки</a:t>
            </a:r>
          </a:p>
          <a:p>
            <a:pPr marL="711200" eaLnBrk="1" hangingPunct="1">
              <a:lnSpc>
                <a:spcPct val="80000"/>
              </a:lnSpc>
              <a:buFont typeface="Wingdings" pitchFamily="2" charset="2"/>
              <a:buChar char="Ø"/>
            </a:pPr>
            <a:r>
              <a:rPr lang="ru-RU" altLang="ru-RU" sz="2000" smtClean="0">
                <a:solidFill>
                  <a:schemeClr val="accent2"/>
                </a:solidFill>
                <a:latin typeface="Times New Roman" pitchFamily="18" charset="0"/>
                <a:cs typeface="Times New Roman" pitchFamily="18" charset="0"/>
              </a:rPr>
              <a:t>по географии</a:t>
            </a:r>
            <a:r>
              <a:rPr lang="ru-RU" altLang="ru-RU" sz="2000" smtClean="0">
                <a:latin typeface="Times New Roman" pitchFamily="18" charset="0"/>
                <a:cs typeface="Times New Roman" pitchFamily="18" charset="0"/>
              </a:rPr>
              <a:t> – линейкой, транспортиром, непрограммируемым калькулятором </a:t>
            </a:r>
          </a:p>
          <a:p>
            <a:pPr marL="711200" eaLnBrk="1" hangingPunct="1">
              <a:lnSpc>
                <a:spcPct val="80000"/>
              </a:lnSpc>
              <a:buFont typeface="Wingdings" pitchFamily="2" charset="2"/>
              <a:buChar char="Ø"/>
            </a:pPr>
            <a:r>
              <a:rPr lang="ru-RU" altLang="ru-RU" sz="2000" smtClean="0">
                <a:latin typeface="Times New Roman" pitchFamily="18" charset="0"/>
                <a:cs typeface="Times New Roman" pitchFamily="18" charset="0"/>
              </a:rPr>
              <a:t>На итоговом сочинении- орфографическим словарем</a:t>
            </a:r>
          </a:p>
          <a:p>
            <a:pPr marL="711200">
              <a:lnSpc>
                <a:spcPct val="80000"/>
              </a:lnSpc>
            </a:pPr>
            <a:r>
              <a:rPr lang="ru-RU" altLang="ru-RU" sz="2000" b="1" smtClean="0">
                <a:solidFill>
                  <a:srgbClr val="FF0000"/>
                </a:solidFill>
                <a:latin typeface="Times New Roman" pitchFamily="18" charset="0"/>
                <a:cs typeface="Times New Roman" pitchFamily="18" charset="0"/>
              </a:rPr>
              <a:t> </a:t>
            </a:r>
            <a:r>
              <a:rPr lang="ru-RU" altLang="ru-RU" sz="2000" b="1" u="sng" smtClean="0">
                <a:solidFill>
                  <a:srgbClr val="FF0000"/>
                </a:solidFill>
                <a:latin typeface="Times New Roman" pitchFamily="18" charset="0"/>
                <a:cs typeface="Times New Roman" pitchFamily="18" charset="0"/>
              </a:rPr>
              <a:t>Все остальное использовать на экзамене запрещено. </a:t>
            </a:r>
            <a:r>
              <a:rPr lang="ru-RU" altLang="ru-RU" sz="2000" b="1" smtClean="0">
                <a:solidFill>
                  <a:srgbClr val="663300"/>
                </a:solidFill>
                <a:latin typeface="Times New Roman" pitchFamily="18" charset="0"/>
                <a:cs typeface="Times New Roman" pitchFamily="18" charset="0"/>
              </a:rPr>
              <a:t>В случае нарушения установленного порядка участник удаляется с экзамена.</a:t>
            </a:r>
            <a:endParaRPr lang="ru-RU" altLang="ru-RU" sz="200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979712" y="332656"/>
            <a:ext cx="6589199" cy="1280890"/>
          </a:xfrm>
        </p:spPr>
        <p:txBody>
          <a:bodyPr/>
          <a:lstStyle/>
          <a:p>
            <a:pPr algn="ctr"/>
            <a:r>
              <a:rPr lang="ru-RU" altLang="ru-RU" sz="3600" dirty="0" smtClean="0">
                <a:solidFill>
                  <a:srgbClr val="C00000"/>
                </a:solidFill>
                <a:latin typeface="Times New Roman" pitchFamily="18" charset="0"/>
                <a:cs typeface="Times New Roman" pitchFamily="18" charset="0"/>
              </a:rPr>
              <a:t>Правила и процедура проведения ЕГЭ</a:t>
            </a:r>
          </a:p>
        </p:txBody>
      </p:sp>
      <p:sp>
        <p:nvSpPr>
          <p:cNvPr id="51203" name="Rectangle 3"/>
          <p:cNvSpPr>
            <a:spLocks noGrp="1" noChangeArrowheads="1"/>
          </p:cNvSpPr>
          <p:nvPr>
            <p:ph idx="1"/>
          </p:nvPr>
        </p:nvSpPr>
        <p:spPr>
          <a:xfrm>
            <a:off x="755650" y="1600200"/>
            <a:ext cx="8208963" cy="5068888"/>
          </a:xfrm>
        </p:spPr>
        <p:txBody>
          <a:bodyPr/>
          <a:lstStyle/>
          <a:p>
            <a:pPr marL="628650" indent="-273050" eaLnBrk="1" hangingPunct="1">
              <a:lnSpc>
                <a:spcPct val="80000"/>
              </a:lnSpc>
              <a:buFontTx/>
              <a:buNone/>
            </a:pPr>
            <a:r>
              <a:rPr lang="ru-RU" altLang="ru-RU" sz="2400" smtClean="0">
                <a:latin typeface="Times New Roman" pitchFamily="18" charset="0"/>
                <a:cs typeface="Times New Roman" pitchFamily="18" charset="0"/>
              </a:rPr>
              <a:t>Использовать на экзамене </a:t>
            </a:r>
            <a:r>
              <a:rPr lang="ru-RU" altLang="ru-RU" sz="2400" b="1" smtClean="0">
                <a:solidFill>
                  <a:schemeClr val="accent2"/>
                </a:solidFill>
                <a:latin typeface="Times New Roman" pitchFamily="18" charset="0"/>
                <a:cs typeface="Times New Roman" pitchFamily="18" charset="0"/>
              </a:rPr>
              <a:t>запрещено</a:t>
            </a:r>
            <a:r>
              <a:rPr lang="ru-RU" altLang="ru-RU" sz="2400" smtClean="0">
                <a:solidFill>
                  <a:schemeClr val="accent2"/>
                </a:solidFill>
                <a:latin typeface="Times New Roman" pitchFamily="18" charset="0"/>
                <a:cs typeface="Times New Roman" pitchFamily="18" charset="0"/>
              </a:rPr>
              <a:t>:</a:t>
            </a:r>
          </a:p>
          <a:p>
            <a:pPr marL="628650" indent="-273050" eaLnBrk="1" hangingPunct="1">
              <a:lnSpc>
                <a:spcPct val="80000"/>
              </a:lnSpc>
              <a:buFontTx/>
              <a:buNone/>
            </a:pPr>
            <a:endParaRPr lang="ru-RU" altLang="ru-RU" sz="2400" smtClean="0">
              <a:solidFill>
                <a:schemeClr val="accent2"/>
              </a:solidFill>
              <a:latin typeface="Times New Roman" pitchFamily="18" charset="0"/>
              <a:cs typeface="Times New Roman" pitchFamily="18" charset="0"/>
            </a:endParaRPr>
          </a:p>
          <a:p>
            <a:pPr marL="628650" indent="-273050" eaLnBrk="1" hangingPunct="1">
              <a:lnSpc>
                <a:spcPct val="80000"/>
              </a:lnSpc>
              <a:buFontTx/>
              <a:buNone/>
            </a:pPr>
            <a:r>
              <a:rPr lang="ru-RU" altLang="ru-RU" sz="2400" b="1" smtClean="0">
                <a:solidFill>
                  <a:schemeClr val="accent2"/>
                </a:solidFill>
                <a:latin typeface="Times New Roman" pitchFamily="18" charset="0"/>
                <a:cs typeface="Times New Roman" pitchFamily="18" charset="0"/>
              </a:rPr>
              <a:t>мобильные телефоны</a:t>
            </a:r>
            <a:r>
              <a:rPr lang="ru-RU" altLang="ru-RU" sz="2400" smtClean="0">
                <a:latin typeface="Times New Roman" pitchFamily="18" charset="0"/>
                <a:cs typeface="Times New Roman" pitchFamily="18" charset="0"/>
              </a:rPr>
              <a:t> или иные средства связи</a:t>
            </a:r>
          </a:p>
          <a:p>
            <a:pPr marL="628650" indent="-273050" eaLnBrk="1" hangingPunct="1">
              <a:lnSpc>
                <a:spcPct val="80000"/>
              </a:lnSpc>
              <a:buFontTx/>
              <a:buNone/>
            </a:pPr>
            <a:r>
              <a:rPr lang="ru-RU" altLang="ru-RU" sz="2400" smtClean="0">
                <a:latin typeface="Times New Roman" pitchFamily="18" charset="0"/>
                <a:cs typeface="Times New Roman" pitchFamily="18" charset="0"/>
              </a:rPr>
              <a:t>любые электронно-вычислительные устройства и справочные материалы и устройства</a:t>
            </a:r>
          </a:p>
          <a:p>
            <a:pPr marL="628650" indent="-273050" eaLnBrk="1" hangingPunct="1">
              <a:lnSpc>
                <a:spcPct val="80000"/>
              </a:lnSpc>
              <a:buFontTx/>
              <a:buNone/>
            </a:pPr>
            <a:r>
              <a:rPr lang="ru-RU" altLang="ru-RU" sz="2400" smtClean="0">
                <a:latin typeface="Times New Roman" pitchFamily="18" charset="0"/>
                <a:cs typeface="Times New Roman" pitchFamily="18" charset="0"/>
              </a:rPr>
              <a:t>Также запрещаются:</a:t>
            </a:r>
          </a:p>
          <a:p>
            <a:pPr marL="628650" indent="-273050" eaLnBrk="1" hangingPunct="1">
              <a:lnSpc>
                <a:spcPct val="80000"/>
              </a:lnSpc>
              <a:buFont typeface="Wingdings" pitchFamily="2" charset="2"/>
              <a:buChar char="ü"/>
            </a:pPr>
            <a:r>
              <a:rPr lang="ru-RU" altLang="ru-RU" sz="2400" smtClean="0">
                <a:latin typeface="Times New Roman" pitchFamily="18" charset="0"/>
                <a:cs typeface="Times New Roman" pitchFamily="18" charset="0"/>
              </a:rPr>
              <a:t>	разговоры</a:t>
            </a:r>
          </a:p>
          <a:p>
            <a:pPr marL="628650" indent="-273050" eaLnBrk="1" hangingPunct="1">
              <a:lnSpc>
                <a:spcPct val="80000"/>
              </a:lnSpc>
              <a:buFont typeface="Wingdings" pitchFamily="2" charset="2"/>
              <a:buChar char="ü"/>
            </a:pPr>
            <a:r>
              <a:rPr lang="ru-RU" altLang="ru-RU" sz="2400" smtClean="0">
                <a:latin typeface="Times New Roman" pitchFamily="18" charset="0"/>
                <a:cs typeface="Times New Roman" pitchFamily="18" charset="0"/>
              </a:rPr>
              <a:t>	вставания с мест</a:t>
            </a:r>
          </a:p>
          <a:p>
            <a:pPr marL="628650" indent="-273050" eaLnBrk="1" hangingPunct="1">
              <a:lnSpc>
                <a:spcPct val="80000"/>
              </a:lnSpc>
              <a:buFont typeface="Wingdings" pitchFamily="2" charset="2"/>
              <a:buChar char="ü"/>
            </a:pPr>
            <a:r>
              <a:rPr lang="ru-RU" altLang="ru-RU" sz="2400" smtClean="0">
                <a:latin typeface="Times New Roman" pitchFamily="18" charset="0"/>
                <a:cs typeface="Times New Roman" pitchFamily="18" charset="0"/>
              </a:rPr>
              <a:t>	пересаживания</a:t>
            </a:r>
          </a:p>
          <a:p>
            <a:pPr marL="628650" indent="-273050" eaLnBrk="1" hangingPunct="1">
              <a:lnSpc>
                <a:spcPct val="80000"/>
              </a:lnSpc>
              <a:buFont typeface="Wingdings" pitchFamily="2" charset="2"/>
              <a:buChar char="ü"/>
            </a:pPr>
            <a:r>
              <a:rPr lang="ru-RU" altLang="ru-RU" sz="2400" smtClean="0">
                <a:latin typeface="Times New Roman" pitchFamily="18" charset="0"/>
                <a:cs typeface="Times New Roman" pitchFamily="18" charset="0"/>
              </a:rPr>
              <a:t>	обмен любыми материалами и предметами</a:t>
            </a:r>
          </a:p>
          <a:p>
            <a:pPr marL="628650" indent="-273050" eaLnBrk="1" hangingPunct="1">
              <a:lnSpc>
                <a:spcPct val="80000"/>
              </a:lnSpc>
              <a:buFont typeface="Wingdings" pitchFamily="2" charset="2"/>
              <a:buChar char="ü"/>
            </a:pPr>
            <a:r>
              <a:rPr lang="ru-RU" altLang="ru-RU" sz="2400" smtClean="0">
                <a:latin typeface="Times New Roman" pitchFamily="18" charset="0"/>
                <a:cs typeface="Times New Roman" pitchFamily="18" charset="0"/>
              </a:rPr>
              <a:t>	хождение по ППЭ во время экзамена без сопровождения</a:t>
            </a:r>
          </a:p>
          <a:p>
            <a:pPr marL="628650" indent="-273050">
              <a:lnSpc>
                <a:spcPct val="80000"/>
              </a:lnSpc>
              <a:buFont typeface="Wingdings" pitchFamily="2" charset="2"/>
              <a:buChar char="ü"/>
            </a:pPr>
            <a:endParaRPr lang="ru-RU" altLang="ru-RU" sz="2800" smtClean="0"/>
          </a:p>
        </p:txBody>
      </p:sp>
      <p:sp>
        <p:nvSpPr>
          <p:cNvPr id="4" name="Содержимое 4"/>
          <p:cNvSpPr txBox="1">
            <a:spLocks/>
          </p:cNvSpPr>
          <p:nvPr/>
        </p:nvSpPr>
        <p:spPr>
          <a:xfrm>
            <a:off x="539552" y="1600200"/>
            <a:ext cx="8604448" cy="5069160"/>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70000" lnSpcReduction="20000"/>
          </a:bodyPr>
          <a:lstStyle/>
          <a:p>
            <a:pPr marL="365760" indent="-283464" eaLnBrk="1" fontAlgn="auto" hangingPunct="1">
              <a:spcBef>
                <a:spcPts val="600"/>
              </a:spcBef>
              <a:spcAft>
                <a:spcPts val="0"/>
              </a:spcAft>
              <a:buClr>
                <a:schemeClr val="accent1"/>
              </a:buClr>
              <a:buSzPct val="80000"/>
              <a:defRPr/>
            </a:pPr>
            <a:r>
              <a:rPr lang="ru-RU" sz="2800" b="1" i="1" dirty="0">
                <a:ln w="1905"/>
                <a:solidFill>
                  <a:srgbClr val="002060"/>
                </a:solidFill>
                <a:effectLst>
                  <a:innerShdw blurRad="69850" dist="43180" dir="5400000">
                    <a:srgbClr val="000000">
                      <a:alpha val="65000"/>
                    </a:srgbClr>
                  </a:innerShdw>
                </a:effectLst>
                <a:latin typeface="Arial" panose="020B0604020202020204" pitchFamily="34" charset="0"/>
              </a:rPr>
              <a:t>    </a:t>
            </a:r>
          </a:p>
          <a:p>
            <a:pPr marL="365760" indent="-283464" eaLnBrk="1" fontAlgn="auto" hangingPunct="1">
              <a:spcBef>
                <a:spcPts val="600"/>
              </a:spcBef>
              <a:spcAft>
                <a:spcPts val="0"/>
              </a:spcAft>
              <a:buClr>
                <a:schemeClr val="accent1"/>
              </a:buClr>
              <a:buSzPct val="80000"/>
              <a:defRPr/>
            </a:pPr>
            <a:r>
              <a:rPr lang="ru-RU" sz="2800" b="1" i="1" dirty="0">
                <a:ln w="1905"/>
                <a:solidFill>
                  <a:srgbClr val="002060"/>
                </a:solidFill>
                <a:effectLst>
                  <a:innerShdw blurRad="69850" dist="43180" dir="5400000">
                    <a:srgbClr val="000000">
                      <a:alpha val="65000"/>
                    </a:srgbClr>
                  </a:innerShdw>
                </a:effectLst>
                <a:latin typeface="Calibri" pitchFamily="34" charset="0"/>
              </a:rPr>
              <a:t>     </a:t>
            </a:r>
            <a:r>
              <a:rPr lang="ru-RU" sz="3200" b="1" i="1" dirty="0">
                <a:ln w="1905"/>
                <a:effectLst>
                  <a:innerShdw blurRad="69850" dist="43180" dir="5400000">
                    <a:srgbClr val="000000">
                      <a:alpha val="65000"/>
                    </a:srgbClr>
                  </a:innerShdw>
                </a:effectLst>
                <a:latin typeface="Calibri" pitchFamily="34" charset="0"/>
              </a:rPr>
              <a:t>Во время проведения экзамена ученики </a:t>
            </a:r>
            <a:r>
              <a:rPr lang="ru-RU" sz="3200" b="1" i="1" u="sng" dirty="0">
                <a:ln w="1905"/>
                <a:solidFill>
                  <a:srgbClr val="FF0000"/>
                </a:solidFill>
                <a:effectLst>
                  <a:innerShdw blurRad="69850" dist="43180" dir="5400000">
                    <a:srgbClr val="000000">
                      <a:alpha val="65000"/>
                    </a:srgbClr>
                  </a:innerShdw>
                </a:effectLst>
                <a:latin typeface="Calibri" pitchFamily="34" charset="0"/>
              </a:rPr>
              <a:t>не должны:</a:t>
            </a:r>
            <a:endParaRPr lang="ru-RU" sz="3200" b="1" u="sng" dirty="0">
              <a:solidFill>
                <a:srgbClr val="FF0000"/>
              </a:solidFill>
              <a:latin typeface="Calibri" pitchFamily="34" charset="0"/>
              <a:cs typeface="Times New Roman" pitchFamily="18" charset="0"/>
            </a:endParaRPr>
          </a:p>
          <a:p>
            <a:pPr marL="365760" indent="-283464" eaLnBrk="1" fontAlgn="auto" hangingPunct="1">
              <a:spcBef>
                <a:spcPts val="600"/>
              </a:spcBef>
              <a:spcAft>
                <a:spcPts val="0"/>
              </a:spcAft>
              <a:buClr>
                <a:schemeClr val="accent1"/>
              </a:buClr>
              <a:buSzPct val="80000"/>
              <a:buFont typeface="Wingdings 2"/>
              <a:buChar char=""/>
              <a:defRPr/>
            </a:pPr>
            <a:r>
              <a:rPr lang="ru-RU" sz="3200" b="1" dirty="0">
                <a:latin typeface="Calibri" pitchFamily="34" charset="0"/>
                <a:cs typeface="Times New Roman" pitchFamily="18" charset="0"/>
              </a:rPr>
              <a:t>общаться друг с другом; </a:t>
            </a:r>
          </a:p>
          <a:p>
            <a:pPr marL="365760" indent="-283464" eaLnBrk="1" fontAlgn="auto" hangingPunct="1">
              <a:spcBef>
                <a:spcPts val="600"/>
              </a:spcBef>
              <a:spcAft>
                <a:spcPts val="0"/>
              </a:spcAft>
              <a:buClr>
                <a:schemeClr val="accent1"/>
              </a:buClr>
              <a:buSzPct val="80000"/>
              <a:buFont typeface="Wingdings 2"/>
              <a:buChar char=""/>
              <a:defRPr/>
            </a:pPr>
            <a:r>
              <a:rPr lang="ru-RU" sz="3200" b="1" dirty="0">
                <a:latin typeface="Calibri" pitchFamily="34" charset="0"/>
                <a:cs typeface="Times New Roman" pitchFamily="18" charset="0"/>
              </a:rPr>
              <a:t>свободно перемещаться по аудитории и ППЭ без указания организаторов;</a:t>
            </a:r>
          </a:p>
          <a:p>
            <a:pPr marL="365760" indent="-283464" eaLnBrk="1" fontAlgn="auto" hangingPunct="1">
              <a:spcBef>
                <a:spcPts val="600"/>
              </a:spcBef>
              <a:spcAft>
                <a:spcPts val="0"/>
              </a:spcAft>
              <a:buClr>
                <a:schemeClr val="accent1"/>
              </a:buClr>
              <a:buSzPct val="80000"/>
              <a:buFont typeface="Wingdings 2"/>
              <a:buChar char=""/>
              <a:defRPr/>
            </a:pPr>
            <a:r>
              <a:rPr lang="ru-RU" sz="3200" b="1" dirty="0">
                <a:latin typeface="Calibri" pitchFamily="34" charset="0"/>
                <a:cs typeface="Times New Roman" pitchFamily="18" charset="0"/>
              </a:rPr>
              <a:t>пользоваться мобильными телефонами, электронно-вычислительными устройствами и справочными материалами </a:t>
            </a:r>
          </a:p>
          <a:p>
            <a:pPr marL="365760" indent="-283464" eaLnBrk="1" fontAlgn="auto" hangingPunct="1">
              <a:spcBef>
                <a:spcPts val="600"/>
              </a:spcBef>
              <a:spcAft>
                <a:spcPts val="0"/>
              </a:spcAft>
              <a:buClr>
                <a:schemeClr val="accent1"/>
              </a:buClr>
              <a:buSzPct val="80000"/>
              <a:defRPr/>
            </a:pPr>
            <a:r>
              <a:rPr lang="ru-RU" sz="3200" b="1" dirty="0">
                <a:latin typeface="Calibri" pitchFamily="34" charset="0"/>
                <a:cs typeface="Times New Roman" pitchFamily="18" charset="0"/>
              </a:rPr>
              <a:t>     ( за исключением утвержденных дополнительных устройств и </a:t>
            </a:r>
            <a:r>
              <a:rPr lang="ru-RU" sz="3200" b="1" dirty="0">
                <a:solidFill>
                  <a:srgbClr val="FF0000"/>
                </a:solidFill>
                <a:latin typeface="Calibri" pitchFamily="34" charset="0"/>
                <a:cs typeface="Times New Roman" pitchFamily="18" charset="0"/>
              </a:rPr>
              <a:t>материалов). </a:t>
            </a:r>
          </a:p>
          <a:p>
            <a:pPr marL="365760" indent="-283464" eaLnBrk="1" fontAlgn="auto" hangingPunct="1">
              <a:spcBef>
                <a:spcPts val="600"/>
              </a:spcBef>
              <a:spcAft>
                <a:spcPts val="0"/>
              </a:spcAft>
              <a:buClr>
                <a:schemeClr val="accent1"/>
              </a:buClr>
              <a:buSzPct val="80000"/>
              <a:defRPr/>
            </a:pPr>
            <a:r>
              <a:rPr lang="ru-RU" sz="3200" b="1" dirty="0">
                <a:solidFill>
                  <a:srgbClr val="FF0000"/>
                </a:solidFill>
                <a:latin typeface="Calibri" pitchFamily="34" charset="0"/>
                <a:cs typeface="Times New Roman" pitchFamily="18" charset="0"/>
              </a:rPr>
              <a:t>       При нарушении порядка проведения ГИА и отказе от его соблюдения организаторы </a:t>
            </a:r>
            <a:r>
              <a:rPr lang="ru-RU" sz="3200" b="1" u="sng" dirty="0">
                <a:solidFill>
                  <a:srgbClr val="FF0000"/>
                </a:solidFill>
                <a:latin typeface="Calibri" pitchFamily="34" charset="0"/>
                <a:cs typeface="Times New Roman" pitchFamily="18" charset="0"/>
              </a:rPr>
              <a:t>удаляют </a:t>
            </a:r>
            <a:r>
              <a:rPr lang="ru-RU" sz="3200" b="1" dirty="0">
                <a:solidFill>
                  <a:srgbClr val="FF0000"/>
                </a:solidFill>
                <a:latin typeface="Calibri" pitchFamily="34" charset="0"/>
                <a:cs typeface="Times New Roman" pitchFamily="18" charset="0"/>
              </a:rPr>
              <a:t>участника ГИА с экзамена.</a:t>
            </a:r>
          </a:p>
          <a:p>
            <a:pPr marL="365760" indent="-283464" eaLnBrk="1" fontAlgn="auto" hangingPunct="1">
              <a:spcBef>
                <a:spcPts val="600"/>
              </a:spcBef>
              <a:spcAft>
                <a:spcPts val="0"/>
              </a:spcAft>
              <a:buClr>
                <a:schemeClr val="accent1"/>
              </a:buClr>
              <a:buSzPct val="80000"/>
              <a:defRPr/>
            </a:pPr>
            <a:r>
              <a:rPr lang="ru-RU" sz="3200" dirty="0">
                <a:latin typeface="Calibri" pitchFamily="34" charset="0"/>
                <a:cs typeface="Times New Roman" pitchFamily="18" charset="0"/>
              </a:rPr>
              <a:t>       </a:t>
            </a:r>
            <a:r>
              <a:rPr lang="ru-RU" sz="3200" b="1" dirty="0">
                <a:solidFill>
                  <a:srgbClr val="FF0000"/>
                </a:solidFill>
                <a:latin typeface="Calibri" pitchFamily="34" charset="0"/>
                <a:cs typeface="Times New Roman" pitchFamily="18" charset="0"/>
              </a:rPr>
              <a:t>ГЭК принимает решение об </a:t>
            </a:r>
            <a:r>
              <a:rPr lang="ru-RU" sz="3200" b="1" u="sng" dirty="0">
                <a:solidFill>
                  <a:srgbClr val="FF0000"/>
                </a:solidFill>
                <a:latin typeface="Calibri" pitchFamily="34" charset="0"/>
                <a:cs typeface="Times New Roman" pitchFamily="18" charset="0"/>
              </a:rPr>
              <a:t>аннулировании результатов </a:t>
            </a:r>
            <a:r>
              <a:rPr lang="ru-RU" sz="3200" b="1" dirty="0">
                <a:solidFill>
                  <a:srgbClr val="FF0000"/>
                </a:solidFill>
                <a:latin typeface="Calibri" pitchFamily="34" charset="0"/>
                <a:cs typeface="Times New Roman" pitchFamily="18" charset="0"/>
              </a:rPr>
              <a:t>ГИА обучающегося по соответствующему учебному предмету.</a:t>
            </a:r>
          </a:p>
          <a:p>
            <a:pPr marL="365760" indent="-283464" eaLnBrk="1" fontAlgn="auto" hangingPunct="1">
              <a:spcBef>
                <a:spcPts val="600"/>
              </a:spcBef>
              <a:spcAft>
                <a:spcPts val="0"/>
              </a:spcAft>
              <a:buClr>
                <a:schemeClr val="accent1"/>
              </a:buClr>
              <a:buSzPct val="80000"/>
              <a:buFont typeface="Wingdings 2"/>
              <a:buChar char=""/>
              <a:defRPr/>
            </a:pPr>
            <a:endParaRPr lang="ru-RU" sz="3200" dirty="0">
              <a:latin typeface="+mn-l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Заголовок 1"/>
          <p:cNvSpPr>
            <a:spLocks noGrp="1" noChangeArrowheads="1"/>
          </p:cNvSpPr>
          <p:nvPr>
            <p:ph type="title" idx="4294967295"/>
          </p:nvPr>
        </p:nvSpPr>
        <p:spPr>
          <a:xfrm>
            <a:off x="1366837" y="332656"/>
            <a:ext cx="7777163" cy="1366838"/>
          </a:xfrm>
        </p:spPr>
        <p:txBody>
          <a:bodyPr/>
          <a:lstStyle/>
          <a:p>
            <a:r>
              <a:rPr lang="ru-RU" altLang="ru-RU" sz="2400" dirty="0" smtClean="0">
                <a:solidFill>
                  <a:srgbClr val="C00000"/>
                </a:solidFill>
                <a:latin typeface="Times New Roman" pitchFamily="18" charset="0"/>
                <a:cs typeface="Times New Roman" pitchFamily="18" charset="0"/>
              </a:rPr>
              <a:t>Порядок проведения государственной итоговой аттестации по образовательным программам основного общего образования</a:t>
            </a:r>
          </a:p>
        </p:txBody>
      </p:sp>
      <p:sp>
        <p:nvSpPr>
          <p:cNvPr id="52227" name="Объект 2"/>
          <p:cNvSpPr>
            <a:spLocks noGrp="1"/>
          </p:cNvSpPr>
          <p:nvPr>
            <p:ph idx="4294967295"/>
          </p:nvPr>
        </p:nvSpPr>
        <p:spPr>
          <a:xfrm>
            <a:off x="1933575" y="1700213"/>
            <a:ext cx="7210425" cy="4425950"/>
          </a:xfrm>
          <a:extLs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smtClean="0"/>
              <a:t> </a:t>
            </a:r>
            <a:r>
              <a:rPr lang="ru-RU" altLang="ru-RU" sz="2800" smtClean="0">
                <a:latin typeface="Times New Roman" pitchFamily="18" charset="0"/>
                <a:cs typeface="Times New Roman" pitchFamily="18" charset="0"/>
              </a:rPr>
              <a:t>Если обучающийся по объективным причинам </a:t>
            </a:r>
            <a:r>
              <a:rPr lang="ru-RU" altLang="ru-RU" sz="2800" u="sng" smtClean="0">
                <a:latin typeface="Times New Roman" pitchFamily="18" charset="0"/>
                <a:cs typeface="Times New Roman" pitchFamily="18" charset="0"/>
              </a:rPr>
              <a:t>не может</a:t>
            </a:r>
            <a:r>
              <a:rPr lang="ru-RU" altLang="ru-RU" sz="2800" smtClean="0">
                <a:latin typeface="Times New Roman" pitchFamily="18" charset="0"/>
                <a:cs typeface="Times New Roman" pitchFamily="18" charset="0"/>
              </a:rPr>
              <a:t> завершить выполнение экзаменационной работы, то он может </a:t>
            </a:r>
            <a:r>
              <a:rPr lang="ru-RU" altLang="ru-RU" sz="2800" b="1" smtClean="0">
                <a:solidFill>
                  <a:srgbClr val="FF3300"/>
                </a:solidFill>
                <a:latin typeface="Times New Roman" pitchFamily="18" charset="0"/>
                <a:cs typeface="Times New Roman" pitchFamily="18" charset="0"/>
              </a:rPr>
              <a:t>досрочно</a:t>
            </a:r>
            <a:r>
              <a:rPr lang="ru-RU" altLang="ru-RU" sz="2800" smtClean="0">
                <a:latin typeface="Times New Roman" pitchFamily="18" charset="0"/>
                <a:cs typeface="Times New Roman" pitchFamily="18" charset="0"/>
              </a:rPr>
              <a:t> покинуть аудиторию. </a:t>
            </a:r>
          </a:p>
          <a:p>
            <a:pPr>
              <a:buFontTx/>
              <a:buNone/>
            </a:pPr>
            <a:endParaRPr lang="ru-RU" altLang="ru-RU" sz="2800" smtClean="0">
              <a:latin typeface="Times New Roman" pitchFamily="18" charset="0"/>
              <a:cs typeface="Times New Roman" pitchFamily="18" charset="0"/>
            </a:endParaRPr>
          </a:p>
          <a:p>
            <a:r>
              <a:rPr lang="ru-RU" altLang="ru-RU" sz="2800" smtClean="0">
                <a:latin typeface="Times New Roman" pitchFamily="18" charset="0"/>
                <a:cs typeface="Times New Roman" pitchFamily="18" charset="0"/>
              </a:rPr>
              <a:t>В таком случае уполномоченный представитель экзаменационной комиссии составляет акт о досрочном завершении экзамена по объективным причинам. </a:t>
            </a:r>
          </a:p>
        </p:txBody>
      </p:sp>
      <p:pic>
        <p:nvPicPr>
          <p:cNvPr id="52228" name="Picture 5"/>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7625" y="2781300"/>
            <a:ext cx="381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noChangeArrowheads="1"/>
          </p:cNvSpPr>
          <p:nvPr>
            <p:ph type="title" idx="4294967295"/>
          </p:nvPr>
        </p:nvSpPr>
        <p:spPr>
          <a:xfrm>
            <a:off x="1366837" y="332656"/>
            <a:ext cx="7777163" cy="1366838"/>
          </a:xfrm>
        </p:spPr>
        <p:txBody>
          <a:bodyPr/>
          <a:lstStyle/>
          <a:p>
            <a:r>
              <a:rPr lang="ru-RU" altLang="ru-RU" sz="2400" dirty="0" smtClean="0">
                <a:solidFill>
                  <a:srgbClr val="C00000"/>
                </a:solidFill>
                <a:latin typeface="Times New Roman" pitchFamily="18" charset="0"/>
                <a:cs typeface="Times New Roman" pitchFamily="18" charset="0"/>
              </a:rPr>
              <a:t>Порядок проведения государственной итоговой аттестации по образовательным программам основного общего образования</a:t>
            </a:r>
          </a:p>
        </p:txBody>
      </p:sp>
      <p:sp>
        <p:nvSpPr>
          <p:cNvPr id="53251" name="Объект 2"/>
          <p:cNvSpPr>
            <a:spLocks noGrp="1"/>
          </p:cNvSpPr>
          <p:nvPr>
            <p:ph idx="4294967295"/>
          </p:nvPr>
        </p:nvSpPr>
        <p:spPr>
          <a:xfrm>
            <a:off x="1789113" y="1628775"/>
            <a:ext cx="7354887" cy="4497388"/>
          </a:xfrm>
          <a:extLs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r>
              <a:rPr lang="ru-RU" altLang="ru-RU" sz="2800" smtClean="0"/>
              <a:t> </a:t>
            </a:r>
            <a:r>
              <a:rPr lang="ru-RU" altLang="ru-RU" sz="2800" smtClean="0">
                <a:latin typeface="Times New Roman" pitchFamily="18" charset="0"/>
                <a:cs typeface="Times New Roman" pitchFamily="18" charset="0"/>
              </a:rPr>
              <a:t>Экзаменационные работы обучающихся, не завершивших выполнение экзаменационной работы по уважительным причинам и удаленных с экзамена, не проверяются.</a:t>
            </a:r>
          </a:p>
          <a:p>
            <a:pPr>
              <a:buFontTx/>
              <a:buNone/>
            </a:pPr>
            <a:endParaRPr lang="ru-RU" altLang="ru-RU" sz="2800" smtClean="0">
              <a:latin typeface="Times New Roman" pitchFamily="18" charset="0"/>
              <a:cs typeface="Times New Roman" pitchFamily="18" charset="0"/>
            </a:endParaRPr>
          </a:p>
          <a:p>
            <a:r>
              <a:rPr lang="ru-RU" altLang="ru-RU" sz="2800" smtClean="0">
                <a:latin typeface="Times New Roman" pitchFamily="18" charset="0"/>
                <a:cs typeface="Times New Roman" pitchFamily="18" charset="0"/>
              </a:rPr>
              <a:t> Обучающиеся, досрочно завершившие выполнение экзаменационной работы, могут сдать ее организаторам и покинуть аудиторию, не дожидаясь завершения окончания экзамена </a:t>
            </a:r>
          </a:p>
        </p:txBody>
      </p:sp>
      <p:pic>
        <p:nvPicPr>
          <p:cNvPr id="53252" name="Picture 5"/>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7625" y="5229225"/>
            <a:ext cx="381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ru-RU" altLang="ru-RU" sz="3600" smtClean="0">
                <a:solidFill>
                  <a:srgbClr val="C00000"/>
                </a:solidFill>
                <a:latin typeface="Times New Roman" pitchFamily="18" charset="0"/>
                <a:cs typeface="Times New Roman" pitchFamily="18" charset="0"/>
              </a:rPr>
              <a:t>Результаты ЕГЭ</a:t>
            </a:r>
          </a:p>
        </p:txBody>
      </p:sp>
      <p:sp>
        <p:nvSpPr>
          <p:cNvPr id="54275" name="Rectangle 3"/>
          <p:cNvSpPr>
            <a:spLocks noGrp="1" noChangeArrowheads="1"/>
          </p:cNvSpPr>
          <p:nvPr>
            <p:ph idx="1"/>
          </p:nvPr>
        </p:nvSpPr>
        <p:spPr>
          <a:xfrm>
            <a:off x="1691680" y="1340768"/>
            <a:ext cx="6591985" cy="3777622"/>
          </a:xfrm>
        </p:spPr>
        <p:txBody>
          <a:bodyPr>
            <a:noAutofit/>
          </a:bodyPr>
          <a:lstStyle/>
          <a:p>
            <a:pPr eaLnBrk="1" hangingPunct="1"/>
            <a:r>
              <a:rPr lang="ru-RU" altLang="ru-RU" sz="2000" dirty="0" smtClean="0">
                <a:latin typeface="Times New Roman" pitchFamily="18" charset="0"/>
                <a:cs typeface="Times New Roman" pitchFamily="18" charset="0"/>
              </a:rPr>
              <a:t>Выполненная экзаменационная работа оценивается в первичных баллах.</a:t>
            </a:r>
          </a:p>
          <a:p>
            <a:pPr eaLnBrk="1" hangingPunct="1"/>
            <a:r>
              <a:rPr lang="ru-RU" altLang="ru-RU" sz="2000" dirty="0" smtClean="0">
                <a:latin typeface="Times New Roman" pitchFamily="18" charset="0"/>
                <a:cs typeface="Times New Roman" pitchFamily="18" charset="0"/>
              </a:rPr>
              <a:t>Количество первичных баллов за выполнение каждого задания можно узнать в спецификации КИМ по предмету.</a:t>
            </a:r>
          </a:p>
          <a:p>
            <a:pPr eaLnBrk="1" hangingPunct="1"/>
            <a:r>
              <a:rPr lang="ru-RU" altLang="ru-RU" sz="2000" b="1" dirty="0" smtClean="0">
                <a:latin typeface="Times New Roman" pitchFamily="18" charset="0"/>
                <a:cs typeface="Times New Roman" pitchFamily="18" charset="0"/>
              </a:rPr>
              <a:t>Первичные баллы переводятся в тестовые</a:t>
            </a:r>
            <a:r>
              <a:rPr lang="ru-RU" altLang="ru-RU" sz="2000" dirty="0" smtClean="0">
                <a:latin typeface="Times New Roman" pitchFamily="18" charset="0"/>
                <a:cs typeface="Times New Roman" pitchFamily="18" charset="0"/>
              </a:rPr>
              <a:t>, которые и устанавливают итоговый результат ЕГЭ по 100-балльной шкале.</a:t>
            </a:r>
          </a:p>
          <a:p>
            <a:pPr eaLnBrk="1" hangingPunct="1"/>
            <a:r>
              <a:rPr lang="ru-RU" altLang="ru-RU" sz="2000" dirty="0" smtClean="0">
                <a:latin typeface="Times New Roman" pitchFamily="18" charset="0"/>
                <a:cs typeface="Times New Roman" pitchFamily="18" charset="0"/>
              </a:rPr>
              <a:t>Ознакомление участников ЕГЭ с полученными ими результатами ЕГЭ по общеобразовательному предмету осуществляется не позднее 3-х рабочих дней со дня их утверждения ГЭК.</a:t>
            </a:r>
          </a:p>
          <a:p>
            <a:pPr eaLnBrk="1" hangingPunct="1"/>
            <a:r>
              <a:rPr lang="ru-RU" altLang="ru-RU" sz="2000" dirty="0" smtClean="0">
                <a:latin typeface="Times New Roman" pitchFamily="18" charset="0"/>
                <a:cs typeface="Times New Roman" pitchFamily="18" charset="0"/>
              </a:rPr>
              <a:t>Результаты ЕГЭ каждого участника заносятся в федеральную информационную систему.</a:t>
            </a:r>
          </a:p>
          <a:p>
            <a:pPr>
              <a:lnSpc>
                <a:spcPct val="80000"/>
              </a:lnSpc>
            </a:pPr>
            <a:endParaRPr lang="ru-RU" altLang="ru-RU"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Номер слайда 2"/>
          <p:cNvSpPr>
            <a:spLocks noGrp="1"/>
          </p:cNvSpPr>
          <p:nvPr>
            <p:ph type="sldNum" sz="quarter" idx="12"/>
          </p:nvPr>
        </p:nvSpPr>
        <p:spPr>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spcBef>
                <a:spcPct val="0"/>
              </a:spcBef>
              <a:buFontTx/>
              <a:buNone/>
            </a:pPr>
            <a:fld id="{A144C1B1-6316-45CA-8BE8-58E97F6DC231}" type="slidenum">
              <a:rPr lang="ru-RU" altLang="ru-RU" sz="1400">
                <a:solidFill>
                  <a:schemeClr val="tx1"/>
                </a:solidFill>
                <a:latin typeface="Arial" charset="0"/>
              </a:rPr>
              <a:pPr>
                <a:spcBef>
                  <a:spcPct val="0"/>
                </a:spcBef>
                <a:buFontTx/>
                <a:buNone/>
              </a:pPr>
              <a:t>4</a:t>
            </a:fld>
            <a:endParaRPr lang="ru-RU" altLang="ru-RU" sz="1400">
              <a:solidFill>
                <a:schemeClr val="tx1"/>
              </a:solidFill>
              <a:latin typeface="Arial" charset="0"/>
            </a:endParaRPr>
          </a:p>
        </p:txBody>
      </p:sp>
      <p:sp>
        <p:nvSpPr>
          <p:cNvPr id="4" name="Прямоугольник 3"/>
          <p:cNvSpPr/>
          <p:nvPr/>
        </p:nvSpPr>
        <p:spPr>
          <a:xfrm>
            <a:off x="1475905" y="276882"/>
            <a:ext cx="7272808" cy="1200329"/>
          </a:xfrm>
          <a:prstGeom prst="rect">
            <a:avLst/>
          </a:prstGeom>
          <a:solidFill>
            <a:schemeClr val="bg1"/>
          </a:solidFill>
        </p:spPr>
        <p:txBody>
          <a:bodyPr>
            <a:spAutoFit/>
          </a:bodyPr>
          <a:lstStyle/>
          <a:p>
            <a:pPr algn="ctr" eaLnBrk="1" fontAlgn="auto" hangingPunct="1">
              <a:spcBef>
                <a:spcPts val="0"/>
              </a:spcBef>
              <a:spcAft>
                <a:spcPts val="0"/>
              </a:spcAft>
              <a:defRPr/>
            </a:pPr>
            <a:r>
              <a:rPr lang="ru-RU" sz="3600" b="1" dirty="0">
                <a:ln w="1905"/>
                <a:solidFill>
                  <a:srgbClr val="C0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Государственная итоговая аттестация </a:t>
            </a:r>
            <a:endParaRPr lang="ru-RU" sz="3600" dirty="0">
              <a:solidFill>
                <a:srgbClr val="C0000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1377950" y="1447800"/>
            <a:ext cx="7370763" cy="4246563"/>
          </a:xfrm>
          <a:prstGeom prst="rect">
            <a:avLst/>
          </a:prstGeom>
        </p:spPr>
        <p:txBody>
          <a:bodyPr>
            <a:spAutoFit/>
          </a:bodyPr>
          <a:lstStyle/>
          <a:p>
            <a:pPr eaLnBrk="1" hangingPunct="1">
              <a:defRPr/>
            </a:pPr>
            <a:r>
              <a:rPr lang="ru-RU" sz="2800" b="1" dirty="0">
                <a:solidFill>
                  <a:srgbClr val="002060"/>
                </a:solidFill>
                <a:latin typeface="Times New Roman" panose="02020603050405020304" pitchFamily="18" charset="0"/>
                <a:ea typeface="+mj-ea"/>
                <a:cs typeface="Times New Roman" panose="02020603050405020304" pitchFamily="18" charset="0"/>
              </a:rPr>
              <a:t>      ГИА проводится государственными экзаменационными комиссиями (далее – ГЭК) в целях определения соответствия результатов освоения обучающимися образовательных программ основного общего образования соответствующим требованиям федерального государственного образовательного стандарта основного общего образования</a:t>
            </a:r>
            <a:r>
              <a:rPr lang="ru-RU" sz="2800" dirty="0">
                <a:solidFill>
                  <a:srgbClr val="002060"/>
                </a:solidFill>
                <a:effectLst>
                  <a:outerShdw blurRad="50000" dist="30000" dir="5400000" algn="tl" rotWithShape="0">
                    <a:srgbClr val="000000">
                      <a:alpha val="30000"/>
                    </a:srgbClr>
                  </a:outerShdw>
                </a:effectLst>
                <a:latin typeface="Times New Roman" panose="02020603050405020304" pitchFamily="18" charset="0"/>
                <a:ea typeface="+mj-ea"/>
                <a:cs typeface="Times New Roman" panose="02020603050405020304" pitchFamily="18" charset="0"/>
              </a:rPr>
              <a:t>[1].</a:t>
            </a:r>
            <a:br>
              <a:rPr lang="ru-RU" sz="2800" dirty="0">
                <a:solidFill>
                  <a:srgbClr val="002060"/>
                </a:solidFill>
                <a:effectLst>
                  <a:outerShdw blurRad="50000" dist="30000" dir="5400000" algn="tl" rotWithShape="0">
                    <a:srgbClr val="000000">
                      <a:alpha val="30000"/>
                    </a:srgbClr>
                  </a:outerShdw>
                </a:effectLst>
                <a:latin typeface="Times New Roman" panose="02020603050405020304" pitchFamily="18" charset="0"/>
                <a:ea typeface="+mj-ea"/>
                <a:cs typeface="Times New Roman" panose="02020603050405020304" pitchFamily="18" charset="0"/>
              </a:rPr>
            </a:br>
            <a:endParaRPr lang="ru-RU" dirty="0">
              <a:solidFill>
                <a:srgbClr val="002060"/>
              </a:solidFill>
              <a:latin typeface="Times New Roman" panose="02020603050405020304" pitchFamily="18" charset="0"/>
              <a:cs typeface="Times New Roman" panose="02020603050405020304" pitchFamily="18" charset="0"/>
            </a:endParaRPr>
          </a:p>
        </p:txBody>
      </p:sp>
      <p:pic>
        <p:nvPicPr>
          <p:cNvPr id="819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5725" y="5389563"/>
            <a:ext cx="7070725"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endParaRPr lang="ru-RU" altLang="ru-RU" smtClean="0"/>
          </a:p>
        </p:txBody>
      </p:sp>
      <p:sp>
        <p:nvSpPr>
          <p:cNvPr id="55299" name="Rectangle 3"/>
          <p:cNvSpPr>
            <a:spLocks noGrp="1" noChangeArrowheads="1"/>
          </p:cNvSpPr>
          <p:nvPr>
            <p:ph idx="1"/>
          </p:nvPr>
        </p:nvSpPr>
        <p:spPr/>
        <p:txBody>
          <a:bodyPr/>
          <a:lstStyle/>
          <a:p>
            <a:pPr algn="ctr" eaLnBrk="1" hangingPunct="1">
              <a:buFontTx/>
              <a:buNone/>
            </a:pPr>
            <a:r>
              <a:rPr lang="ru-RU" altLang="ru-RU" sz="2400" dirty="0" smtClean="0">
                <a:latin typeface="Times New Roman" pitchFamily="18" charset="0"/>
                <a:cs typeface="Times New Roman" pitchFamily="18" charset="0"/>
              </a:rPr>
              <a:t>Если выпускник текущего года получает результат ниже минимального количества баллов </a:t>
            </a:r>
            <a:r>
              <a:rPr lang="ru-RU" altLang="ru-RU" sz="2400" dirty="0" smtClean="0">
                <a:solidFill>
                  <a:schemeClr val="accent2"/>
                </a:solidFill>
                <a:latin typeface="Times New Roman" pitchFamily="18" charset="0"/>
                <a:cs typeface="Times New Roman" pitchFamily="18" charset="0"/>
              </a:rPr>
              <a:t>по одному из обязательных предметов</a:t>
            </a:r>
            <a:r>
              <a:rPr lang="ru-RU" altLang="ru-RU" sz="2400" dirty="0" smtClean="0">
                <a:latin typeface="Times New Roman" pitchFamily="18" charset="0"/>
                <a:cs typeface="Times New Roman" pitchFamily="18" charset="0"/>
              </a:rPr>
              <a:t> (русский язык или математика), то он может пересдать этот экзамен в этом же году в резервные дни. </a:t>
            </a:r>
          </a:p>
          <a:p>
            <a:endParaRPr lang="ru-RU" altLang="ru-RU"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Можно ли пересдавать ЕГЭ</a:t>
            </a:r>
            <a:br>
              <a:rPr lang="ru-RU" b="1" dirty="0"/>
            </a:br>
            <a:r>
              <a:rPr lang="ru-RU" sz="1800" dirty="0"/>
              <a:t>Пересдать ЕГЭ можно в этом году или следующем — </a:t>
            </a:r>
            <a:r>
              <a:rPr lang="ru-RU" sz="1800" dirty="0">
                <a:hlinkClick r:id="rId2"/>
              </a:rPr>
              <a:t>в статусе выпускника прошлых лет.</a:t>
            </a:r>
            <a:r>
              <a:rPr lang="ru-RU" sz="1800" dirty="0"/>
              <a:t/>
            </a:r>
            <a:br>
              <a:rPr lang="ru-RU" sz="1800" dirty="0"/>
            </a:br>
            <a:r>
              <a:rPr lang="ru-RU" sz="1800" dirty="0"/>
              <a:t>Перечислю основания для пересдачи в действующую экзаменационную кампанию. Они актуальны для участников экзамена, которые в 2025 году оканчивают 11 класс независимо от формата: в школе, на семейном или индивидуальном обучении.</a:t>
            </a:r>
            <a:br>
              <a:rPr lang="ru-RU" sz="1800" dirty="0"/>
            </a:br>
            <a:r>
              <a:rPr lang="ru-RU" sz="1800" dirty="0">
                <a:hlinkClick r:id="rId3"/>
              </a:rPr>
              <a:t>В России утвердили порядок и даты пересдачи ЕГЭ по любому </a:t>
            </a:r>
            <a:r>
              <a:rPr lang="ru-RU" sz="1800" dirty="0" smtClean="0">
                <a:hlinkClick r:id="rId3"/>
              </a:rPr>
              <a:t>предмету</a:t>
            </a:r>
            <a:r>
              <a:rPr lang="ru-RU" sz="1800" dirty="0"/>
              <a:t/>
            </a:r>
            <a:br>
              <a:rPr lang="ru-RU" sz="1800" dirty="0"/>
            </a:br>
            <a:r>
              <a:rPr lang="ru-RU" sz="1600" b="1" dirty="0"/>
              <a:t>Прошел порог, но не устраивает результат .</a:t>
            </a:r>
            <a:r>
              <a:rPr lang="ru-RU" dirty="0"/>
              <a:t> </a:t>
            </a:r>
            <a:r>
              <a:rPr lang="ru-RU" sz="1600" dirty="0"/>
              <a:t>Участник ЕГЭ может попытаться повысить балл и один раз пересдать любой предмет в дополнительные дни. Учтут только последний результат ЕГЭ, даже если он будет хуже первого.</a:t>
            </a:r>
            <a:br>
              <a:rPr lang="ru-RU" sz="1600" dirty="0"/>
            </a:br>
            <a:r>
              <a:rPr lang="ru-RU" sz="1600" dirty="0"/>
              <a:t>Чтобы пересдать экзамен, нужно подать заявление в ГЭК максимум за шесть и минимум за два рабочих дня до даты пересдачи .</a:t>
            </a:r>
            <a:br>
              <a:rPr lang="ru-RU" sz="1600" dirty="0"/>
            </a:br>
            <a:endParaRPr lang="ru-RU" sz="1600" dirty="0"/>
          </a:p>
        </p:txBody>
      </p:sp>
      <p:sp>
        <p:nvSpPr>
          <p:cNvPr id="3" name="Объект 2"/>
          <p:cNvSpPr>
            <a:spLocks noGrp="1"/>
          </p:cNvSpPr>
          <p:nvPr>
            <p:ph idx="1"/>
          </p:nvPr>
        </p:nvSpPr>
        <p:spPr>
          <a:xfrm>
            <a:off x="1907705" y="2996952"/>
            <a:ext cx="6626696" cy="2914270"/>
          </a:xfrm>
        </p:spPr>
        <p:txBody>
          <a:bodyPr/>
          <a:lstStyle/>
          <a:p>
            <a:endParaRPr lang="ru-RU" dirty="0" smtClean="0"/>
          </a:p>
          <a:p>
            <a:endParaRPr lang="ru-RU" dirty="0" smtClean="0"/>
          </a:p>
          <a:p>
            <a:endParaRPr lang="ru-RU" dirty="0"/>
          </a:p>
        </p:txBody>
      </p:sp>
    </p:spTree>
    <p:extLst>
      <p:ext uri="{BB962C8B-B14F-4D97-AF65-F5344CB8AC3E}">
        <p14:creationId xmlns:p14="http://schemas.microsoft.com/office/powerpoint/2010/main" val="2021948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313"/>
            <a:ext cx="8229600" cy="714375"/>
          </a:xfrm>
        </p:spPr>
        <p:txBody>
          <a:bodyPr>
            <a:normAutofit fontScale="90000"/>
          </a:bodyPr>
          <a:lstStyle/>
          <a:p>
            <a:pPr>
              <a:defRPr/>
            </a:pPr>
            <a:r>
              <a:rPr lang="ru-RU" dirty="0"/>
              <a:t/>
            </a:r>
            <a:br>
              <a:rPr lang="ru-RU" dirty="0"/>
            </a:br>
            <a:r>
              <a:rPr lang="ru-RU" sz="4000" dirty="0">
                <a:solidFill>
                  <a:srgbClr val="C00000"/>
                </a:solidFill>
                <a:latin typeface="Times New Roman" panose="02020603050405020304" pitchFamily="18" charset="0"/>
                <a:cs typeface="Times New Roman" panose="02020603050405020304" pitchFamily="18" charset="0"/>
              </a:rPr>
              <a:t>РЕЗУЛЬТАТЫ ЕГЭ</a:t>
            </a:r>
            <a:br>
              <a:rPr lang="ru-RU" sz="4000" dirty="0">
                <a:solidFill>
                  <a:srgbClr val="C00000"/>
                </a:solidFill>
                <a:latin typeface="Times New Roman" panose="02020603050405020304" pitchFamily="18" charset="0"/>
                <a:cs typeface="Times New Roman" panose="02020603050405020304" pitchFamily="18" charset="0"/>
              </a:rPr>
            </a:br>
            <a:endParaRPr lang="ru-RU" sz="4000" dirty="0">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1907704" y="1268760"/>
            <a:ext cx="6591985" cy="3777622"/>
          </a:xfrm>
        </p:spPr>
        <p:txBody>
          <a:bodyPr>
            <a:noAutofit/>
          </a:bodyPr>
          <a:lstStyle/>
          <a:p>
            <a:pPr algn="just">
              <a:defRPr/>
            </a:pPr>
            <a:r>
              <a:rPr lang="ru-RU" sz="2000" dirty="0">
                <a:latin typeface="Times New Roman" panose="02020603050405020304" pitchFamily="18" charset="0"/>
                <a:cs typeface="Times New Roman" panose="02020603050405020304" pitchFamily="18" charset="0"/>
              </a:rPr>
              <a:t>При проведении ЕГЭ используется </a:t>
            </a:r>
            <a:r>
              <a:rPr lang="ru-RU" sz="2000" dirty="0" err="1">
                <a:latin typeface="Times New Roman" panose="02020603050405020304" pitchFamily="18" charset="0"/>
                <a:cs typeface="Times New Roman" panose="02020603050405020304" pitchFamily="18" charset="0"/>
              </a:rPr>
              <a:t>стобалльная</a:t>
            </a:r>
            <a:r>
              <a:rPr lang="ru-RU" sz="2000" dirty="0">
                <a:latin typeface="Times New Roman" panose="02020603050405020304" pitchFamily="18" charset="0"/>
                <a:cs typeface="Times New Roman" panose="02020603050405020304" pitchFamily="18" charset="0"/>
              </a:rPr>
              <a:t> система оценки.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По каждому предмету ЕГЭ установлено </a:t>
            </a:r>
            <a:r>
              <a:rPr lang="ru-RU" sz="2000" dirty="0">
                <a:latin typeface="Times New Roman" panose="02020603050405020304" pitchFamily="18" charset="0"/>
                <a:cs typeface="Times New Roman" panose="02020603050405020304" pitchFamily="18" charset="0"/>
                <a:hlinkClick r:id="rId2"/>
              </a:rPr>
              <a:t>минимальное количество баллов</a:t>
            </a:r>
            <a:r>
              <a:rPr lang="ru-RU" sz="2000" dirty="0">
                <a:latin typeface="Times New Roman" panose="02020603050405020304" pitchFamily="18" charset="0"/>
                <a:cs typeface="Times New Roman" panose="02020603050405020304" pitchFamily="18" charset="0"/>
              </a:rPr>
              <a:t>, преодоление которого подтверждает освоение основных общеобразовательных программ.</a:t>
            </a:r>
          </a:p>
          <a:p>
            <a:pPr algn="just">
              <a:defRPr/>
            </a:pPr>
            <a:r>
              <a:rPr lang="ru-RU" sz="2000" dirty="0">
                <a:latin typeface="Times New Roman" panose="02020603050405020304" pitchFamily="18" charset="0"/>
                <a:cs typeface="Times New Roman" panose="02020603050405020304" pitchFamily="18" charset="0"/>
              </a:rPr>
              <a:t>После проверки работ на региональном и федеральном уровнях (</a:t>
            </a:r>
            <a:r>
              <a:rPr lang="ru-RU" sz="2000" dirty="0">
                <a:latin typeface="Times New Roman" panose="02020603050405020304" pitchFamily="18" charset="0"/>
                <a:cs typeface="Times New Roman" panose="02020603050405020304" pitchFamily="18" charset="0"/>
                <a:hlinkClick r:id="rId3"/>
              </a:rPr>
              <a:t>ГЭК</a:t>
            </a:r>
            <a:r>
              <a:rPr lang="ru-RU" sz="2000" dirty="0">
                <a:latin typeface="Times New Roman" panose="02020603050405020304" pitchFamily="18" charset="0"/>
                <a:cs typeface="Times New Roman" panose="02020603050405020304" pitchFamily="18" charset="0"/>
              </a:rPr>
              <a:t>) на своем заседании рассматривает результаты ЕГЭ по каждому общеобразовательному предмету и принимает решение об их утверждении или аннулировании. Утверждение результатов ЕГЭ осуществляется в течение 1-го рабочего дня с момента получения результатов централизованной проверки экзаменационных работ участников ЕГЭ. </a:t>
            </a:r>
          </a:p>
          <a:p>
            <a:pPr>
              <a:defRPr/>
            </a:pPr>
            <a:endParaRPr lang="ru-RU" sz="20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Заголовок 1"/>
          <p:cNvSpPr>
            <a:spLocks noGrp="1" noChangeArrowheads="1"/>
          </p:cNvSpPr>
          <p:nvPr>
            <p:ph type="title"/>
          </p:nvPr>
        </p:nvSpPr>
        <p:spPr/>
        <p:txBody>
          <a:bodyPr/>
          <a:lstStyle/>
          <a:p>
            <a:endParaRPr lang="ru-RU" altLang="ru-RU" smtClean="0"/>
          </a:p>
        </p:txBody>
      </p:sp>
      <p:pic>
        <p:nvPicPr>
          <p:cNvPr id="57347" name="Объект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33338" y="0"/>
            <a:ext cx="9177338" cy="6858000"/>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Заголовок 1"/>
          <p:cNvSpPr>
            <a:spLocks noGrp="1" noChangeArrowheads="1"/>
          </p:cNvSpPr>
          <p:nvPr>
            <p:ph type="title"/>
          </p:nvPr>
        </p:nvSpPr>
        <p:spPr/>
        <p:txBody>
          <a:bodyPr/>
          <a:lstStyle/>
          <a:p>
            <a:endParaRPr lang="ru-RU" altLang="ru-RU" smtClean="0"/>
          </a:p>
        </p:txBody>
      </p:sp>
      <p:pic>
        <p:nvPicPr>
          <p:cNvPr id="58371" name="Объект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07950" y="0"/>
            <a:ext cx="9251950" cy="6858000"/>
          </a:xfr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idx="1"/>
          </p:nvPr>
        </p:nvSpPr>
        <p:spPr>
          <a:xfrm>
            <a:off x="1331913" y="1052513"/>
            <a:ext cx="7632700" cy="4525962"/>
          </a:xfrm>
        </p:spPr>
        <p:txBody>
          <a:bodyPr>
            <a:normAutofit/>
          </a:bodyPr>
          <a:lstStyle/>
          <a:p>
            <a:pPr indent="12700">
              <a:buFontTx/>
              <a:buNone/>
            </a:pPr>
            <a:r>
              <a:rPr lang="ru-RU" altLang="ru-RU" sz="2800" dirty="0" smtClean="0">
                <a:solidFill>
                  <a:srgbClr val="002060"/>
                </a:solidFill>
                <a:latin typeface="Times New Roman" pitchFamily="18" charset="0"/>
                <a:cs typeface="Times New Roman" pitchFamily="18" charset="0"/>
              </a:rPr>
              <a:t>В случае неудовлетворительного результата ЕГЭ, учащийся имеет право пересдать экзамен. Даже в случае преодоления порогового балла, выпускник может воспользоваться возможностью повысить свою оценку, чтобы набрать необходимый балл для поступления в выбранный ВУЗ</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331913" y="722313"/>
            <a:ext cx="7643812" cy="5413375"/>
          </a:xfrm>
        </p:spPr>
        <p:txBody>
          <a:bodyPr>
            <a:normAutofit/>
          </a:bodyPr>
          <a:lstStyle/>
          <a:p>
            <a:pPr algn="just">
              <a:defRPr/>
            </a:pPr>
            <a:r>
              <a:rPr lang="ru-RU" sz="2000" dirty="0">
                <a:latin typeface="Times New Roman" panose="02020603050405020304" pitchFamily="18" charset="0"/>
                <a:cs typeface="Times New Roman" panose="02020603050405020304" pitchFamily="18" charset="0"/>
              </a:rPr>
              <a:t>Результаты ЕГЭ каждого участника заносятся в федеральную информационную систему, бумажных свидетельств о результатах ЕГЭ не предусмотрено.</a:t>
            </a:r>
          </a:p>
          <a:p>
            <a:pPr algn="just">
              <a:defRPr/>
            </a:pPr>
            <a:r>
              <a:rPr lang="ru-RU" sz="2000" dirty="0">
                <a:latin typeface="Times New Roman" panose="02020603050405020304" pitchFamily="18" charset="0"/>
                <a:cs typeface="Times New Roman" panose="02020603050405020304" pitchFamily="18" charset="0"/>
              </a:rPr>
              <a:t>Срок действия результатов -  4 года, следующих за годом получения этих результатов.</a:t>
            </a:r>
          </a:p>
          <a:p>
            <a:pPr algn="just">
              <a:buFontTx/>
              <a:buNone/>
              <a:defRPr/>
            </a:pPr>
            <a:r>
              <a:rPr lang="ru-RU" sz="2000" b="1" dirty="0">
                <a:latin typeface="Times New Roman" panose="02020603050405020304" pitchFamily="18" charset="0"/>
                <a:cs typeface="Times New Roman" panose="02020603050405020304" pitchFamily="18" charset="0"/>
              </a:rPr>
              <a:t> НЕУДОВЛЕТВОРИТЕЛЬНЫЙ РЕЗУЛЬТАТ</a:t>
            </a:r>
            <a:endParaRPr lang="ru-RU" sz="2000" dirty="0">
              <a:latin typeface="Times New Roman" panose="02020603050405020304" pitchFamily="18" charset="0"/>
              <a:cs typeface="Times New Roman" panose="02020603050405020304" pitchFamily="18" charset="0"/>
            </a:endParaRPr>
          </a:p>
          <a:p>
            <a:pPr algn="just">
              <a:defRPr/>
            </a:pPr>
            <a:r>
              <a:rPr lang="ru-RU" sz="2000" dirty="0">
                <a:latin typeface="Times New Roman" panose="02020603050405020304" pitchFamily="18" charset="0"/>
                <a:cs typeface="Times New Roman" panose="02020603050405020304" pitchFamily="18" charset="0"/>
              </a:rPr>
              <a:t>Если участник ЕГЭ получит результат ниже установленного минимального количества баллов по одному из обязательных учебных предметов, он имеет право на повторную сдачу в дополнительные сроки, предусмотренные единым расписанием.</a:t>
            </a:r>
          </a:p>
          <a:p>
            <a:pPr algn="just">
              <a:defRPr/>
            </a:pPr>
            <a:r>
              <a:rPr lang="ru-RU" sz="2000" dirty="0">
                <a:latin typeface="Times New Roman" panose="02020603050405020304" pitchFamily="18" charset="0"/>
                <a:cs typeface="Times New Roman" panose="02020603050405020304" pitchFamily="18" charset="0"/>
              </a:rPr>
              <a:t>В случае если участник ЕГЭ не получает минимального количества баллов ЕГЭ по выборным предметам, пересдача ЕГЭ для таких участников ЕГЭ предусмотрена </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defRPr/>
            </a:pPr>
            <a:endParaRPr lang="ru-RU"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763713" y="260350"/>
            <a:ext cx="7129462" cy="1143000"/>
          </a:xfrm>
        </p:spPr>
        <p:txBody>
          <a:bodyPr/>
          <a:lstStyle/>
          <a:p>
            <a:r>
              <a:rPr lang="ru-RU" altLang="ru-RU" sz="3600" smtClean="0">
                <a:solidFill>
                  <a:srgbClr val="C00000"/>
                </a:solidFill>
                <a:latin typeface="Times New Roman" pitchFamily="18" charset="0"/>
                <a:cs typeface="Times New Roman" pitchFamily="18" charset="0"/>
              </a:rPr>
              <a:t>Апелляция</a:t>
            </a:r>
          </a:p>
        </p:txBody>
      </p:sp>
      <p:sp>
        <p:nvSpPr>
          <p:cNvPr id="63491" name="Rectangle 3"/>
          <p:cNvSpPr>
            <a:spLocks noGrp="1" noChangeArrowheads="1"/>
          </p:cNvSpPr>
          <p:nvPr>
            <p:ph idx="1"/>
          </p:nvPr>
        </p:nvSpPr>
        <p:spPr/>
        <p:txBody>
          <a:bodyPr>
            <a:normAutofit/>
          </a:bodyPr>
          <a:lstStyle/>
          <a:p>
            <a:pPr eaLnBrk="1" hangingPunct="1"/>
            <a:r>
              <a:rPr lang="ru-RU" altLang="ru-RU" sz="2400" dirty="0" smtClean="0">
                <a:latin typeface="Times New Roman" pitchFamily="18" charset="0"/>
                <a:cs typeface="Times New Roman" pitchFamily="18" charset="0"/>
              </a:rPr>
              <a:t>Апелляция – это письменное заявление участника ЕГЭ либо о нарушении установленного порядка проведения ЕГЭ, либо о несогласии с результатами ЕГЭ.</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ru-RU" altLang="ru-RU" sz="3600" smtClean="0">
                <a:solidFill>
                  <a:srgbClr val="C00000"/>
                </a:solidFill>
                <a:latin typeface="Times New Roman" pitchFamily="18" charset="0"/>
                <a:cs typeface="Times New Roman" pitchFamily="18" charset="0"/>
              </a:rPr>
              <a:t>Апелляция</a:t>
            </a:r>
            <a:r>
              <a:rPr lang="ru-RU" altLang="ru-RU" smtClean="0"/>
              <a:t> </a:t>
            </a:r>
          </a:p>
        </p:txBody>
      </p:sp>
      <p:sp>
        <p:nvSpPr>
          <p:cNvPr id="64515" name="Rectangle 3"/>
          <p:cNvSpPr>
            <a:spLocks noGrp="1" noChangeArrowheads="1"/>
          </p:cNvSpPr>
          <p:nvPr>
            <p:ph idx="1"/>
          </p:nvPr>
        </p:nvSpPr>
        <p:spPr/>
        <p:txBody>
          <a:bodyPr>
            <a:normAutofit fontScale="92500" lnSpcReduction="20000"/>
          </a:bodyPr>
          <a:lstStyle/>
          <a:p>
            <a:pPr eaLnBrk="1" hangingPunct="1">
              <a:lnSpc>
                <a:spcPct val="90000"/>
              </a:lnSpc>
            </a:pPr>
            <a:r>
              <a:rPr lang="ru-RU" altLang="ru-RU" sz="2800" smtClean="0">
                <a:latin typeface="Times New Roman" pitchFamily="18" charset="0"/>
                <a:cs typeface="Times New Roman" pitchFamily="18" charset="0"/>
              </a:rPr>
              <a:t>Апелляция </a:t>
            </a:r>
            <a:r>
              <a:rPr lang="ru-RU" altLang="ru-RU" sz="2800" b="1" smtClean="0">
                <a:solidFill>
                  <a:schemeClr val="accent2"/>
                </a:solidFill>
                <a:latin typeface="Times New Roman" pitchFamily="18" charset="0"/>
                <a:cs typeface="Times New Roman" pitchFamily="18" charset="0"/>
              </a:rPr>
              <a:t>о нарушении установленного порядка</a:t>
            </a:r>
            <a:r>
              <a:rPr lang="ru-RU" altLang="ru-RU" sz="2800" b="1" smtClean="0">
                <a:latin typeface="Times New Roman" pitchFamily="18" charset="0"/>
                <a:cs typeface="Times New Roman" pitchFamily="18" charset="0"/>
              </a:rPr>
              <a:t> п</a:t>
            </a:r>
            <a:r>
              <a:rPr lang="ru-RU" altLang="ru-RU" sz="2800" smtClean="0">
                <a:latin typeface="Times New Roman" pitchFamily="18" charset="0"/>
                <a:cs typeface="Times New Roman" pitchFamily="18" charset="0"/>
              </a:rPr>
              <a:t>роведения ЕГЭ подается в день экзамена после сдачи бланков ЕГЭ не выходя из ППЭ. (результаты ЕГЭ аннулируются)</a:t>
            </a:r>
          </a:p>
          <a:p>
            <a:pPr eaLnBrk="1" hangingPunct="1">
              <a:lnSpc>
                <a:spcPct val="90000"/>
              </a:lnSpc>
            </a:pPr>
            <a:endParaRPr lang="ru-RU" altLang="ru-RU" sz="2800" smtClean="0">
              <a:latin typeface="Times New Roman" pitchFamily="18" charset="0"/>
              <a:cs typeface="Times New Roman" pitchFamily="18" charset="0"/>
            </a:endParaRPr>
          </a:p>
          <a:p>
            <a:pPr eaLnBrk="1" hangingPunct="1">
              <a:lnSpc>
                <a:spcPct val="90000"/>
              </a:lnSpc>
            </a:pPr>
            <a:r>
              <a:rPr lang="ru-RU" altLang="ru-RU" sz="2800" smtClean="0">
                <a:latin typeface="Times New Roman" pitchFamily="18" charset="0"/>
                <a:cs typeface="Times New Roman" pitchFamily="18" charset="0"/>
              </a:rPr>
              <a:t>Апелляция </a:t>
            </a:r>
            <a:r>
              <a:rPr lang="ru-RU" altLang="ru-RU" sz="2800" b="1" smtClean="0">
                <a:solidFill>
                  <a:schemeClr val="accent2"/>
                </a:solidFill>
                <a:latin typeface="Times New Roman" pitchFamily="18" charset="0"/>
                <a:cs typeface="Times New Roman" pitchFamily="18" charset="0"/>
              </a:rPr>
              <a:t>о несогласии с результатами</a:t>
            </a:r>
            <a:r>
              <a:rPr lang="ru-RU" altLang="ru-RU" sz="2800" b="1" smtClean="0">
                <a:latin typeface="Times New Roman" pitchFamily="18" charset="0"/>
                <a:cs typeface="Times New Roman" pitchFamily="18" charset="0"/>
              </a:rPr>
              <a:t> </a:t>
            </a:r>
            <a:r>
              <a:rPr lang="ru-RU" altLang="ru-RU" sz="2800" smtClean="0">
                <a:latin typeface="Times New Roman" pitchFamily="18" charset="0"/>
                <a:cs typeface="Times New Roman" pitchFamily="18" charset="0"/>
              </a:rPr>
              <a:t>ЕГЭ подается в течение 2 рабочих дней после официального объявления индивидуальных результатов экзамена и ознакомления с ними участника ЕГЭ.</a:t>
            </a:r>
          </a:p>
          <a:p>
            <a:pPr>
              <a:lnSpc>
                <a:spcPct val="90000"/>
              </a:lnSpc>
            </a:pPr>
            <a:endParaRPr lang="ru-RU" altLang="ru-RU" sz="280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ru-RU" altLang="ru-RU" sz="3600" smtClean="0">
                <a:solidFill>
                  <a:srgbClr val="C00000"/>
                </a:solidFill>
                <a:latin typeface="Times New Roman" pitchFamily="18" charset="0"/>
                <a:cs typeface="Times New Roman" pitchFamily="18" charset="0"/>
              </a:rPr>
              <a:t>Результаты  рассмотрения апелляции</a:t>
            </a:r>
          </a:p>
        </p:txBody>
      </p:sp>
      <p:sp>
        <p:nvSpPr>
          <p:cNvPr id="65539" name="Rectangle 3"/>
          <p:cNvSpPr>
            <a:spLocks noGrp="1" noChangeArrowheads="1"/>
          </p:cNvSpPr>
          <p:nvPr>
            <p:ph idx="1"/>
          </p:nvPr>
        </p:nvSpPr>
        <p:spPr/>
        <p:txBody>
          <a:bodyPr>
            <a:normAutofit fontScale="92500" lnSpcReduction="10000"/>
          </a:bodyPr>
          <a:lstStyle/>
          <a:p>
            <a:pPr eaLnBrk="1" hangingPunct="1">
              <a:lnSpc>
                <a:spcPct val="80000"/>
              </a:lnSpc>
            </a:pPr>
            <a:r>
              <a:rPr lang="ru-RU" altLang="ru-RU" sz="2800" smtClean="0">
                <a:latin typeface="Times New Roman" pitchFamily="18" charset="0"/>
                <a:cs typeface="Times New Roman" pitchFamily="18" charset="0"/>
              </a:rPr>
              <a:t>По результатам рассмотрения апелляции количество выставленных баллов может быть изменено как в сторону </a:t>
            </a:r>
            <a:r>
              <a:rPr lang="ru-RU" altLang="ru-RU" sz="2800" smtClean="0">
                <a:solidFill>
                  <a:schemeClr val="accent2"/>
                </a:solidFill>
                <a:latin typeface="Times New Roman" pitchFamily="18" charset="0"/>
                <a:cs typeface="Times New Roman" pitchFamily="18" charset="0"/>
              </a:rPr>
              <a:t>увеличения, так и в сторону уменьшения.</a:t>
            </a:r>
          </a:p>
          <a:p>
            <a:pPr eaLnBrk="1" hangingPunct="1">
              <a:lnSpc>
                <a:spcPct val="80000"/>
              </a:lnSpc>
              <a:buFontTx/>
              <a:buNone/>
            </a:pPr>
            <a:endParaRPr lang="ru-RU" altLang="ru-RU" sz="2800" smtClean="0">
              <a:solidFill>
                <a:schemeClr val="accent2"/>
              </a:solidFill>
              <a:latin typeface="Times New Roman" pitchFamily="18" charset="0"/>
              <a:cs typeface="Times New Roman" pitchFamily="18" charset="0"/>
            </a:endParaRPr>
          </a:p>
          <a:p>
            <a:pPr eaLnBrk="1" hangingPunct="1">
              <a:lnSpc>
                <a:spcPct val="80000"/>
              </a:lnSpc>
            </a:pPr>
            <a:r>
              <a:rPr lang="ru-RU" altLang="ru-RU" sz="2800" smtClean="0">
                <a:latin typeface="Times New Roman" pitchFamily="18" charset="0"/>
                <a:cs typeface="Times New Roman" pitchFamily="18" charset="0"/>
              </a:rPr>
              <a:t>Экзаменационная работа </a:t>
            </a:r>
            <a:r>
              <a:rPr lang="ru-RU" altLang="ru-RU" sz="2800" smtClean="0">
                <a:solidFill>
                  <a:schemeClr val="accent2"/>
                </a:solidFill>
                <a:latin typeface="Times New Roman" pitchFamily="18" charset="0"/>
                <a:cs typeface="Times New Roman" pitchFamily="18" charset="0"/>
              </a:rPr>
              <a:t>перепроверяется полностью</a:t>
            </a:r>
            <a:r>
              <a:rPr lang="ru-RU" altLang="ru-RU" sz="2800" smtClean="0">
                <a:latin typeface="Times New Roman" pitchFamily="18" charset="0"/>
                <a:cs typeface="Times New Roman" pitchFamily="18" charset="0"/>
              </a:rPr>
              <a:t>, а не отдельная ее часть. </a:t>
            </a:r>
          </a:p>
          <a:p>
            <a:pPr eaLnBrk="1" hangingPunct="1">
              <a:lnSpc>
                <a:spcPct val="80000"/>
              </a:lnSpc>
            </a:pPr>
            <a:endParaRPr lang="ru-RU" altLang="ru-RU" sz="2800" smtClean="0">
              <a:latin typeface="Times New Roman" pitchFamily="18" charset="0"/>
              <a:cs typeface="Times New Roman" pitchFamily="18" charset="0"/>
            </a:endParaRPr>
          </a:p>
          <a:p>
            <a:pPr eaLnBrk="1" hangingPunct="1">
              <a:lnSpc>
                <a:spcPct val="80000"/>
              </a:lnSpc>
            </a:pPr>
            <a:r>
              <a:rPr lang="ru-RU" altLang="ru-RU" sz="2800" smtClean="0">
                <a:latin typeface="Times New Roman" pitchFamily="18" charset="0"/>
                <a:cs typeface="Times New Roman" pitchFamily="18" charset="0"/>
              </a:rPr>
              <a:t>Черновики, использованные на экзамене, в качестве материалов апелляции </a:t>
            </a:r>
            <a:r>
              <a:rPr lang="ru-RU" altLang="ru-RU" sz="2800" smtClean="0">
                <a:solidFill>
                  <a:schemeClr val="accent2"/>
                </a:solidFill>
                <a:latin typeface="Times New Roman" pitchFamily="18" charset="0"/>
                <a:cs typeface="Times New Roman" pitchFamily="18" charset="0"/>
              </a:rPr>
              <a:t>не рассматриваются</a:t>
            </a:r>
            <a:r>
              <a:rPr lang="ru-RU" altLang="ru-RU" sz="2800" smtClean="0">
                <a:solidFill>
                  <a:schemeClr val="accent2"/>
                </a:solidFill>
              </a:rPr>
              <a:t>.</a:t>
            </a:r>
          </a:p>
          <a:p>
            <a:pPr>
              <a:lnSpc>
                <a:spcPct val="80000"/>
              </a:lnSpc>
            </a:pPr>
            <a:endParaRPr lang="ru-RU" altLang="ru-RU" sz="28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noChangeArrowheads="1"/>
          </p:cNvSpPr>
          <p:nvPr>
            <p:ph type="title"/>
          </p:nvPr>
        </p:nvSpPr>
        <p:spPr>
          <a:xfrm>
            <a:off x="1116013" y="500063"/>
            <a:ext cx="7632700" cy="1500187"/>
          </a:xfrm>
          <a:solidFill>
            <a:schemeClr val="bg1"/>
          </a:solidFill>
        </p:spPr>
        <p:txBody>
          <a:bodyPr/>
          <a:lstStyle/>
          <a:p>
            <a:pPr algn="ctr"/>
            <a:r>
              <a:rPr lang="ru-RU" altLang="ru-RU" sz="2800" dirty="0" smtClean="0">
                <a:solidFill>
                  <a:schemeClr val="tx1"/>
                </a:solidFill>
                <a:latin typeface="Times New Roman" pitchFamily="18" charset="0"/>
                <a:cs typeface="Times New Roman" pitchFamily="18" charset="0"/>
              </a:rPr>
              <a:t>Порядок проведения государственной итоговой аттестации по образовательным программам основного общего образования</a:t>
            </a:r>
          </a:p>
        </p:txBody>
      </p:sp>
      <p:graphicFrame>
        <p:nvGraphicFramePr>
          <p:cNvPr id="6" name="Объект 5"/>
          <p:cNvGraphicFramePr>
            <a:graphicFrameLocks noGrp="1"/>
          </p:cNvGraphicFramePr>
          <p:nvPr>
            <p:ph idx="1"/>
            <p:extLst>
              <p:ext uri="{D42A27DB-BD31-4B8C-83A1-F6EECF244321}">
                <p14:modId xmlns:p14="http://schemas.microsoft.com/office/powerpoint/2010/main" val="2400874217"/>
              </p:ext>
            </p:extLst>
          </p:nvPr>
        </p:nvGraphicFramePr>
        <p:xfrm>
          <a:off x="1202319" y="2542510"/>
          <a:ext cx="7655961" cy="3429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Заголовок 1"/>
          <p:cNvSpPr>
            <a:spLocks noGrp="1" noChangeArrowheads="1"/>
          </p:cNvSpPr>
          <p:nvPr>
            <p:ph type="title"/>
          </p:nvPr>
        </p:nvSpPr>
        <p:spPr/>
        <p:txBody>
          <a:bodyPr/>
          <a:lstStyle/>
          <a:p>
            <a:r>
              <a:rPr lang="ru-RU" altLang="ru-RU" sz="3600" smtClean="0">
                <a:solidFill>
                  <a:srgbClr val="C00000"/>
                </a:solidFill>
                <a:latin typeface="Times New Roman" pitchFamily="18" charset="0"/>
                <a:cs typeface="Times New Roman" pitchFamily="18" charset="0"/>
              </a:rPr>
              <a:t>ОТМЕТКИ В АТТЕСТАТ</a:t>
            </a:r>
          </a:p>
        </p:txBody>
      </p:sp>
      <p:sp>
        <p:nvSpPr>
          <p:cNvPr id="66563" name="Объект 2"/>
          <p:cNvSpPr>
            <a:spLocks noGrp="1" noChangeArrowheads="1"/>
          </p:cNvSpPr>
          <p:nvPr>
            <p:ph idx="1"/>
          </p:nvPr>
        </p:nvSpPr>
        <p:spPr>
          <a:xfrm>
            <a:off x="1042988" y="1600200"/>
            <a:ext cx="7921625" cy="4525963"/>
          </a:xfrm>
        </p:spPr>
        <p:txBody>
          <a:bodyPr/>
          <a:lstStyle/>
          <a:p>
            <a:r>
              <a:rPr lang="ru-RU" altLang="ru-RU" sz="2000" b="1" smtClean="0">
                <a:latin typeface="Times New Roman" pitchFamily="18" charset="0"/>
                <a:cs typeface="Times New Roman" pitchFamily="18" charset="0"/>
              </a:rPr>
              <a:t>Приказ Министерства образования и науки Российской Федерации (Минобрнауки России) от 14 февраля 2014 г. N 115 г. Москва "Об утверждении Порядка заполнения, учета и выдачи аттестатов об основном общем и среднем общем образовании и их дубликатов</a:t>
            </a:r>
            <a:r>
              <a:rPr lang="ru-RU" altLang="ru-RU" sz="2400" smtClean="0">
                <a:latin typeface="Times New Roman" pitchFamily="18" charset="0"/>
                <a:cs typeface="Times New Roman" pitchFamily="18" charset="0"/>
              </a:rPr>
              <a:t>" </a:t>
            </a:r>
          </a:p>
          <a:p>
            <a:r>
              <a:rPr lang="ru-RU" altLang="ru-RU" sz="2400" smtClean="0">
                <a:latin typeface="Times New Roman" pitchFamily="18" charset="0"/>
                <a:cs typeface="Times New Roman" pitchFamily="18" charset="0"/>
              </a:rPr>
              <a:t>«Итоговые отметки за 11 класс определяются как среднее арифметическое полугодовых и годовых отметок обучающегося за каждый год обучения по образовательной программе среднего общего образования и выставляются в аттестат целыми числами в соответствии правилами математического округления.» </a:t>
            </a:r>
          </a:p>
          <a:p>
            <a:endParaRPr lang="ru-RU" altLang="ru-RU"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noChangeArrowheads="1"/>
          </p:cNvSpPr>
          <p:nvPr>
            <p:ph type="title"/>
          </p:nvPr>
        </p:nvSpPr>
        <p:spPr>
          <a:xfrm>
            <a:off x="1655763" y="115888"/>
            <a:ext cx="7129462" cy="796925"/>
          </a:xfrm>
        </p:spPr>
        <p:txBody>
          <a:bodyPr/>
          <a:lstStyle/>
          <a:p>
            <a:pPr algn="ctr"/>
            <a:r>
              <a:rPr lang="ru-RU" altLang="ru-RU" smtClean="0">
                <a:solidFill>
                  <a:srgbClr val="C00000"/>
                </a:solidFill>
                <a:latin typeface="Times New Roman" pitchFamily="18" charset="0"/>
                <a:cs typeface="Times New Roman" pitchFamily="18" charset="0"/>
              </a:rPr>
              <a:t> </a:t>
            </a:r>
            <a:r>
              <a:rPr lang="ru-RU" altLang="ru-RU" sz="3600" smtClean="0">
                <a:solidFill>
                  <a:srgbClr val="C00000"/>
                </a:solidFill>
                <a:latin typeface="Times New Roman" pitchFamily="18" charset="0"/>
                <a:cs typeface="Times New Roman" pitchFamily="18" charset="0"/>
              </a:rPr>
              <a:t>АТТЕСТАТ</a:t>
            </a:r>
            <a:endParaRPr lang="ru-RU" altLang="ru-RU" sz="3600" smtClean="0"/>
          </a:p>
        </p:txBody>
      </p:sp>
      <p:sp>
        <p:nvSpPr>
          <p:cNvPr id="3" name="Объект 2"/>
          <p:cNvSpPr>
            <a:spLocks noGrp="1"/>
          </p:cNvSpPr>
          <p:nvPr>
            <p:ph idx="1"/>
          </p:nvPr>
        </p:nvSpPr>
        <p:spPr>
          <a:xfrm>
            <a:off x="1403350" y="814388"/>
            <a:ext cx="7632700" cy="4918075"/>
          </a:xfrm>
        </p:spPr>
        <p:txBody>
          <a:bodyPr/>
          <a:lstStyle/>
          <a:p>
            <a:pPr marL="0" indent="0">
              <a:buFontTx/>
              <a:buNone/>
              <a:defRPr/>
            </a:pPr>
            <a:r>
              <a:rPr lang="ru-RU" sz="2000" b="1" dirty="0">
                <a:solidFill>
                  <a:srgbClr val="C00000"/>
                </a:solidFill>
                <a:latin typeface="Times New Roman" panose="02020603050405020304" pitchFamily="18" charset="0"/>
                <a:cs typeface="Times New Roman" panose="02020603050405020304" pitchFamily="18" charset="0"/>
              </a:rPr>
              <a:t>Красный аттестат с отличием </a:t>
            </a:r>
            <a:r>
              <a:rPr lang="ru-RU" sz="2000" dirty="0">
                <a:latin typeface="Times New Roman" panose="02020603050405020304" pitchFamily="18" charset="0"/>
                <a:cs typeface="Times New Roman" panose="02020603050405020304" pitchFamily="18" charset="0"/>
              </a:rPr>
              <a:t>о среднем общем образовании могут получить те выпускники 11 (12) классов, которые завершили обучение по образовательным программам среднего общего образования, имея итоговые отметки "отлично" по всем учебным </a:t>
            </a:r>
            <a:r>
              <a:rPr lang="ru-RU" sz="2000" b="1" dirty="0">
                <a:solidFill>
                  <a:srgbClr val="C00000"/>
                </a:solidFill>
                <a:latin typeface="Times New Roman" panose="02020603050405020304" pitchFamily="18" charset="0"/>
                <a:cs typeface="Times New Roman" panose="02020603050405020304" pitchFamily="18" charset="0"/>
              </a:rPr>
              <a:t>предметам</a:t>
            </a:r>
            <a:r>
              <a:rPr lang="ru-RU" sz="2000" dirty="0">
                <a:latin typeface="Times New Roman" panose="02020603050405020304" pitchFamily="18" charset="0"/>
                <a:cs typeface="Times New Roman" panose="02020603050405020304" pitchFamily="18" charset="0"/>
              </a:rPr>
              <a:t> учебного плана, </a:t>
            </a:r>
            <a:r>
              <a:rPr lang="ru-RU" sz="2000" dirty="0" err="1">
                <a:latin typeface="Times New Roman" panose="02020603050405020304" pitchFamily="18" charset="0"/>
                <a:cs typeface="Times New Roman" panose="02020603050405020304" pitchFamily="18" charset="0"/>
              </a:rPr>
              <a:t>изучавшимся</a:t>
            </a:r>
            <a:r>
              <a:rPr lang="ru-RU" sz="2000" dirty="0">
                <a:latin typeface="Times New Roman" panose="02020603050405020304" pitchFamily="18" charset="0"/>
                <a:cs typeface="Times New Roman" panose="02020603050405020304" pitchFamily="18" charset="0"/>
              </a:rPr>
              <a:t> на уровне среднего общего образования, успешно пройдя государственную итоговую аттестацию (</a:t>
            </a:r>
            <a:r>
              <a:rPr lang="ru-RU" sz="2000" b="1" dirty="0">
                <a:latin typeface="Times New Roman" panose="02020603050405020304" pitchFamily="18" charset="0"/>
                <a:cs typeface="Times New Roman" panose="02020603050405020304" pitchFamily="18" charset="0"/>
              </a:rPr>
              <a:t>без учета результатов, полученных при прохождении повторной государственной итоговой аттестации</a:t>
            </a:r>
            <a:r>
              <a:rPr lang="ru-RU" sz="2000" dirty="0">
                <a:latin typeface="Times New Roman" panose="02020603050405020304" pitchFamily="18" charset="0"/>
                <a:cs typeface="Times New Roman" panose="02020603050405020304" pitchFamily="18" charset="0"/>
              </a:rPr>
              <a:t>) и набрав: </a:t>
            </a:r>
          </a:p>
          <a:p>
            <a:pPr>
              <a:defRPr/>
            </a:pPr>
            <a:r>
              <a:rPr lang="ru-RU" sz="2000" dirty="0">
                <a:latin typeface="Times New Roman" panose="02020603050405020304" pitchFamily="18" charset="0"/>
                <a:cs typeface="Times New Roman" panose="02020603050405020304" pitchFamily="18" charset="0"/>
              </a:rPr>
              <a:t>не менее </a:t>
            </a:r>
            <a:r>
              <a:rPr lang="ru-RU" sz="2000" b="1" dirty="0">
                <a:solidFill>
                  <a:srgbClr val="C00000"/>
                </a:solidFill>
                <a:latin typeface="Times New Roman" panose="02020603050405020304" pitchFamily="18" charset="0"/>
                <a:cs typeface="Times New Roman" panose="02020603050405020304" pitchFamily="18" charset="0"/>
              </a:rPr>
              <a:t>70 баллов </a:t>
            </a:r>
            <a:r>
              <a:rPr lang="ru-RU" sz="2000" dirty="0">
                <a:latin typeface="Times New Roman" panose="02020603050405020304" pitchFamily="18" charset="0"/>
                <a:cs typeface="Times New Roman" panose="02020603050405020304" pitchFamily="18" charset="0"/>
              </a:rPr>
              <a:t>на ЕГЭ соответственно </a:t>
            </a:r>
            <a:r>
              <a:rPr lang="ru-RU" sz="2000" b="1" dirty="0">
                <a:solidFill>
                  <a:srgbClr val="C00000"/>
                </a:solidFill>
                <a:latin typeface="Times New Roman" panose="02020603050405020304" pitchFamily="18" charset="0"/>
                <a:cs typeface="Times New Roman" panose="02020603050405020304" pitchFamily="18" charset="0"/>
              </a:rPr>
              <a:t>по русскому языку и математике профильного уровня</a:t>
            </a:r>
            <a:r>
              <a:rPr lang="ru-RU" sz="2000" dirty="0">
                <a:latin typeface="Times New Roman" panose="02020603050405020304" pitchFamily="18" charset="0"/>
                <a:cs typeface="Times New Roman" panose="02020603050405020304" pitchFamily="18" charset="0"/>
              </a:rPr>
              <a:t> или </a:t>
            </a:r>
            <a:r>
              <a:rPr lang="ru-RU" sz="2000" b="1" dirty="0">
                <a:solidFill>
                  <a:srgbClr val="C00000"/>
                </a:solidFill>
                <a:latin typeface="Times New Roman" panose="02020603050405020304" pitchFamily="18" charset="0"/>
                <a:cs typeface="Times New Roman" panose="02020603050405020304" pitchFamily="18" charset="0"/>
              </a:rPr>
              <a:t>5 баллов </a:t>
            </a:r>
            <a:r>
              <a:rPr lang="ru-RU" sz="2000" dirty="0">
                <a:latin typeface="Times New Roman" panose="02020603050405020304" pitchFamily="18" charset="0"/>
                <a:cs typeface="Times New Roman" panose="02020603050405020304" pitchFamily="18" charset="0"/>
              </a:rPr>
              <a:t>на ЕГЭ по </a:t>
            </a:r>
            <a:r>
              <a:rPr lang="ru-RU" sz="2000" b="1" dirty="0">
                <a:solidFill>
                  <a:srgbClr val="C00000"/>
                </a:solidFill>
                <a:latin typeface="Times New Roman" panose="02020603050405020304" pitchFamily="18" charset="0"/>
                <a:cs typeface="Times New Roman" panose="02020603050405020304" pitchFamily="18" charset="0"/>
              </a:rPr>
              <a:t>математике базового </a:t>
            </a:r>
            <a:r>
              <a:rPr lang="ru-RU" sz="2000" b="1" dirty="0" smtClean="0">
                <a:solidFill>
                  <a:srgbClr val="C00000"/>
                </a:solidFill>
                <a:latin typeface="Times New Roman" panose="02020603050405020304" pitchFamily="18" charset="0"/>
                <a:cs typeface="Times New Roman" panose="02020603050405020304" pitchFamily="18" charset="0"/>
              </a:rPr>
              <a:t>уровня</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и экзаменам по выбору.</a:t>
            </a:r>
            <a:endParaRPr lang="ru-RU" sz="2000" dirty="0">
              <a:latin typeface="Times New Roman" panose="02020603050405020304" pitchFamily="18" charset="0"/>
              <a:cs typeface="Times New Roman" panose="02020603050405020304" pitchFamily="18" charset="0"/>
            </a:endParaRPr>
          </a:p>
          <a:p>
            <a:pPr>
              <a:defRPr/>
            </a:pPr>
            <a:r>
              <a:rPr lang="ru-RU" sz="2000" dirty="0">
                <a:latin typeface="Times New Roman" panose="02020603050405020304" pitchFamily="18" charset="0"/>
                <a:cs typeface="Times New Roman" panose="02020603050405020304" pitchFamily="18" charset="0"/>
              </a:rPr>
              <a:t>в случае прохождения выпускником 11 (12) класса государственной итоговой аттестации в форме </a:t>
            </a:r>
            <a:r>
              <a:rPr lang="ru-RU" sz="2000" b="1" dirty="0">
                <a:solidFill>
                  <a:srgbClr val="C00000"/>
                </a:solidFill>
                <a:latin typeface="Times New Roman" panose="02020603050405020304" pitchFamily="18" charset="0"/>
                <a:cs typeface="Times New Roman" panose="02020603050405020304" pitchFamily="18" charset="0"/>
              </a:rPr>
              <a:t>ГВЭ - 5 баллов по обязательным учебным предметам</a:t>
            </a:r>
          </a:p>
          <a:p>
            <a:pPr>
              <a:defRPr/>
            </a:pPr>
            <a:endParaRPr lang="ru-RU"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Заголовок 1"/>
          <p:cNvSpPr>
            <a:spLocks noGrp="1" noChangeArrowheads="1"/>
          </p:cNvSpPr>
          <p:nvPr>
            <p:ph type="title"/>
          </p:nvPr>
        </p:nvSpPr>
        <p:spPr>
          <a:xfrm>
            <a:off x="1763713" y="274638"/>
            <a:ext cx="7129462" cy="561975"/>
          </a:xfrm>
        </p:spPr>
        <p:txBody>
          <a:bodyPr>
            <a:normAutofit fontScale="90000"/>
          </a:bodyPr>
          <a:lstStyle/>
          <a:p>
            <a:pPr algn="ctr"/>
            <a:r>
              <a:rPr lang="ru-RU" altLang="ru-RU" sz="3600" smtClean="0">
                <a:solidFill>
                  <a:srgbClr val="C00000"/>
                </a:solidFill>
                <a:latin typeface="Times New Roman" pitchFamily="18" charset="0"/>
                <a:cs typeface="Times New Roman" pitchFamily="18" charset="0"/>
              </a:rPr>
              <a:t>АТТЕСТАТ</a:t>
            </a:r>
            <a:endParaRPr lang="ru-RU" altLang="ru-RU" sz="3600" smtClean="0"/>
          </a:p>
        </p:txBody>
      </p:sp>
      <p:sp>
        <p:nvSpPr>
          <p:cNvPr id="68611" name="Объект 2"/>
          <p:cNvSpPr>
            <a:spLocks noGrp="1" noChangeArrowheads="1"/>
          </p:cNvSpPr>
          <p:nvPr>
            <p:ph idx="1"/>
          </p:nvPr>
        </p:nvSpPr>
        <p:spPr>
          <a:xfrm>
            <a:off x="1331913" y="981075"/>
            <a:ext cx="7632700" cy="5145088"/>
          </a:xfrm>
        </p:spPr>
        <p:txBody>
          <a:bodyPr>
            <a:normAutofit lnSpcReduction="10000"/>
          </a:bodyPr>
          <a:lstStyle/>
          <a:p>
            <a:pPr marL="0" indent="0">
              <a:buFontTx/>
              <a:buNone/>
            </a:pPr>
            <a:r>
              <a:rPr lang="ru-RU" altLang="ru-RU" sz="2800" smtClean="0">
                <a:latin typeface="Times New Roman" pitchFamily="18" charset="0"/>
                <a:cs typeface="Times New Roman" pitchFamily="18" charset="0"/>
              </a:rPr>
              <a:t>Выпускникам, не допущенным к государственной (итоговой) аттестации, не прошедшим государственную (итоговую) аттестацию в установленные сроки или получившим неудовлетворительные результаты на обязательных экзаменах по русскому языку и математике, либо получившим повторно неудовлетворительный результат по одному из этих предметов в дополнительные сроки, выдается </a:t>
            </a:r>
            <a:r>
              <a:rPr lang="ru-RU" altLang="ru-RU" sz="2800" b="1" smtClean="0">
                <a:solidFill>
                  <a:srgbClr val="C00000"/>
                </a:solidFill>
                <a:latin typeface="Times New Roman" pitchFamily="18" charset="0"/>
                <a:cs typeface="Times New Roman" pitchFamily="18" charset="0"/>
              </a:rPr>
              <a:t>справка</a:t>
            </a:r>
            <a:r>
              <a:rPr lang="ru-RU" altLang="ru-RU" sz="2800" smtClean="0">
                <a:latin typeface="Times New Roman" pitchFamily="18" charset="0"/>
                <a:cs typeface="Times New Roman" pitchFamily="18" charset="0"/>
              </a:rPr>
              <a:t> об обучении в образовательном учреждении по установленной форме.</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shTopImg" descr="146144"/>
          <p:cNvPicPr>
            <a:picLocks noGrp="1" noChangeAspect="1" noChangeArrowheads="1"/>
          </p:cNvPicPr>
          <p:nvPr>
            <p:ph type="body" idx="4294967295"/>
          </p:nvPr>
        </p:nvPicPr>
        <p:blipFill>
          <a:blip r:embed="rId2" cstate="print">
            <a:extLst>
              <a:ext uri="{28A0092B-C50C-407E-A947-70E740481C1C}">
                <a14:useLocalDpi xmlns:a14="http://schemas.microsoft.com/office/drawing/2010/main" val="0"/>
              </a:ext>
            </a:extLst>
          </a:blip>
          <a:srcRect/>
          <a:stretch>
            <a:fillRect/>
          </a:stretch>
        </p:blipFill>
        <p:spPr>
          <a:xfrm>
            <a:off x="1755775" y="1052513"/>
            <a:ext cx="7388225" cy="5400675"/>
          </a:xfr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2195736" y="332656"/>
            <a:ext cx="5256584" cy="1143000"/>
          </a:xfrm>
        </p:spPr>
        <p:txBody>
          <a:bodyPr/>
          <a:lstStyle/>
          <a:p>
            <a:pPr>
              <a:defRPr/>
            </a:pPr>
            <a:r>
              <a:rPr lang="ru-RU" dirty="0">
                <a:ln w="1905"/>
                <a:solidFill>
                  <a:srgbClr val="FF0000"/>
                </a:solidFill>
                <a:effectLst>
                  <a:innerShdw blurRad="69850" dist="43180" dir="5400000">
                    <a:srgbClr val="000000">
                      <a:alpha val="65000"/>
                    </a:srgbClr>
                  </a:innerShdw>
                </a:effectLst>
                <a:ea typeface="Times New Roman" pitchFamily="18" charset="0"/>
                <a:cs typeface="Arial" pitchFamily="34" charset="0"/>
              </a:rPr>
              <a:t>Подготовка к ГИА</a:t>
            </a:r>
            <a:endParaRPr lang="ru-RU" dirty="0">
              <a:ln w="1905"/>
              <a:solidFill>
                <a:srgbClr val="FF0000"/>
              </a:solidFill>
              <a:effectLst>
                <a:innerShdw blurRad="69850" dist="43180" dir="5400000">
                  <a:srgbClr val="000000">
                    <a:alpha val="65000"/>
                  </a:srgbClr>
                </a:innerShdw>
              </a:effectLst>
              <a:cs typeface="Arial" pitchFamily="34" charset="0"/>
            </a:endParaRPr>
          </a:p>
        </p:txBody>
      </p:sp>
      <p:sp>
        <p:nvSpPr>
          <p:cNvPr id="70658" name="Содержимое 2"/>
          <p:cNvSpPr>
            <a:spLocks noGrp="1"/>
          </p:cNvSpPr>
          <p:nvPr>
            <p:ph idx="1"/>
          </p:nvPr>
        </p:nvSpPr>
        <p:spPr>
          <a:xfrm>
            <a:off x="1403350" y="1554163"/>
            <a:ext cx="7208838" cy="4525962"/>
          </a:xfrm>
          <a:extLs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marL="0" indent="539750" algn="just">
              <a:lnSpc>
                <a:spcPct val="80000"/>
              </a:lnSpc>
              <a:spcBef>
                <a:spcPct val="0"/>
              </a:spcBef>
              <a:buFontTx/>
              <a:buNone/>
            </a:pPr>
            <a:r>
              <a:rPr lang="ru-RU" altLang="ru-RU" sz="2700" smtClean="0">
                <a:solidFill>
                  <a:srgbClr val="002060"/>
                </a:solidFill>
                <a:latin typeface="Times New Roman" pitchFamily="18" charset="0"/>
                <a:cs typeface="Times New Roman" pitchFamily="18" charset="0"/>
              </a:rPr>
              <a:t>Важным и полезным ресурсом для выпускника основной школы является </a:t>
            </a:r>
            <a:r>
              <a:rPr lang="ru-RU" altLang="ru-RU" sz="2700" b="1" smtClean="0">
                <a:solidFill>
                  <a:srgbClr val="FF0075"/>
                </a:solidFill>
                <a:latin typeface="Times New Roman" pitchFamily="18" charset="0"/>
                <a:cs typeface="Times New Roman" pitchFamily="18" charset="0"/>
              </a:rPr>
              <a:t>Открытый банк заданий ЕГЭ на сайте ФИПИ</a:t>
            </a:r>
            <a:r>
              <a:rPr lang="ru-RU" altLang="ru-RU" sz="2700" smtClean="0">
                <a:solidFill>
                  <a:srgbClr val="002060"/>
                </a:solidFill>
                <a:latin typeface="Times New Roman" pitchFamily="18" charset="0"/>
                <a:cs typeface="Times New Roman" pitchFamily="18" charset="0"/>
              </a:rPr>
              <a:t>. В Банке размещено большое количество заданий, используемых при составлении вариантов КИМ ЕГЭ по всем учебным предметам. Для удобства использования задания сгруппированы по тематическим рубрикам. Готовиться к экзаменам можно по темам, особое внимание уделяя вызывающим затруднение разделам.</a:t>
            </a:r>
          </a:p>
          <a:p>
            <a:pPr marL="0" indent="539750" algn="just">
              <a:lnSpc>
                <a:spcPct val="80000"/>
              </a:lnSpc>
              <a:spcBef>
                <a:spcPct val="0"/>
              </a:spcBef>
              <a:buFontTx/>
              <a:buNone/>
            </a:pPr>
            <a:r>
              <a:rPr lang="ru-RU" altLang="ru-RU" sz="2700" smtClean="0">
                <a:solidFill>
                  <a:srgbClr val="002060"/>
                </a:solidFill>
                <a:latin typeface="Times New Roman" pitchFamily="18" charset="0"/>
                <a:cs typeface="Times New Roman" pitchFamily="18" charset="0"/>
              </a:rPr>
              <a:t>На </a:t>
            </a:r>
            <a:r>
              <a:rPr lang="ru-RU" altLang="ru-RU" sz="2700" b="1" smtClean="0">
                <a:solidFill>
                  <a:srgbClr val="FF0075"/>
                </a:solidFill>
                <a:latin typeface="Times New Roman" pitchFamily="18" charset="0"/>
                <a:cs typeface="Times New Roman" pitchFamily="18" charset="0"/>
              </a:rPr>
              <a:t>сайте «Решу ЕГЭ» </a:t>
            </a:r>
            <a:r>
              <a:rPr lang="ru-RU" altLang="ru-RU" sz="2700" smtClean="0">
                <a:solidFill>
                  <a:srgbClr val="002060"/>
                </a:solidFill>
                <a:latin typeface="Times New Roman" pitchFamily="18" charset="0"/>
                <a:cs typeface="Times New Roman" pitchFamily="18" charset="0"/>
              </a:rPr>
              <a:t>представлены как задания по отдельным темам, так и типовые варианты экзаменационных работ.</a:t>
            </a:r>
          </a:p>
          <a:p>
            <a:pPr marL="0" indent="539750">
              <a:lnSpc>
                <a:spcPct val="80000"/>
              </a:lnSpc>
            </a:pPr>
            <a:endParaRPr lang="ru-RU" altLang="ru-RU" sz="2700" smtClean="0"/>
          </a:p>
        </p:txBody>
      </p:sp>
    </p:spTree>
  </p:cSld>
  <p:clrMapOvr>
    <a:masterClrMapping/>
  </p:clrMapOvr>
  <p:transition spd="slow"/>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1"/>
          <p:cNvSpPr>
            <a:spLocks noGrp="1" noChangeArrowheads="1"/>
          </p:cNvSpPr>
          <p:nvPr>
            <p:ph type="title"/>
          </p:nvPr>
        </p:nvSpPr>
        <p:spPr/>
        <p:txBody>
          <a:bodyPr/>
          <a:lstStyle/>
          <a:p>
            <a:endParaRPr lang="ru-RU" altLang="ru-RU" smtClean="0"/>
          </a:p>
        </p:txBody>
      </p:sp>
      <p:pic>
        <p:nvPicPr>
          <p:cNvPr id="71683" name="Объект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07950" y="44450"/>
            <a:ext cx="8910638" cy="6813550"/>
          </a:xfr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Заголовок 1"/>
          <p:cNvSpPr>
            <a:spLocks noGrp="1" noChangeArrowheads="1"/>
          </p:cNvSpPr>
          <p:nvPr>
            <p:ph type="title"/>
          </p:nvPr>
        </p:nvSpPr>
        <p:spPr/>
        <p:txBody>
          <a:bodyPr/>
          <a:lstStyle/>
          <a:p>
            <a:endParaRPr lang="ru-RU" altLang="ru-RU" smtClean="0"/>
          </a:p>
        </p:txBody>
      </p:sp>
      <p:pic>
        <p:nvPicPr>
          <p:cNvPr id="72707" name="Объект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684213" y="0"/>
            <a:ext cx="10260013" cy="6858000"/>
          </a:xfr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5201" y="404664"/>
            <a:ext cx="6589199" cy="1152128"/>
          </a:xfrm>
        </p:spPr>
        <p:txBody>
          <a:bodyPr>
            <a:normAutofit fontScale="90000"/>
          </a:bodyPr>
          <a:lstStyle/>
          <a:p>
            <a:r>
              <a:rPr lang="ru-RU" dirty="0" smtClean="0"/>
              <a:t>Расписание экзаменов</a:t>
            </a:r>
            <a:br>
              <a:rPr lang="ru-RU" dirty="0" smtClean="0"/>
            </a:br>
            <a:r>
              <a:rPr lang="ru-RU" dirty="0" smtClean="0"/>
              <a:t>Основной </a:t>
            </a:r>
            <a:r>
              <a:rPr lang="ru-RU" dirty="0"/>
              <a:t>период ЕГЭ-2026</a:t>
            </a:r>
          </a:p>
        </p:txBody>
      </p:sp>
      <p:sp>
        <p:nvSpPr>
          <p:cNvPr id="3" name="Объект 2"/>
          <p:cNvSpPr>
            <a:spLocks noGrp="1"/>
          </p:cNvSpPr>
          <p:nvPr>
            <p:ph idx="1"/>
          </p:nvPr>
        </p:nvSpPr>
        <p:spPr>
          <a:xfrm>
            <a:off x="1942415" y="1772816"/>
            <a:ext cx="6591985" cy="4138406"/>
          </a:xfrm>
        </p:spPr>
        <p:txBody>
          <a:bodyPr>
            <a:noAutofit/>
          </a:bodyPr>
          <a:lstStyle/>
          <a:p>
            <a:r>
              <a:rPr lang="ru-RU" sz="2000" b="1" dirty="0" smtClean="0"/>
              <a:t>Сроки</a:t>
            </a:r>
            <a:r>
              <a:rPr lang="ru-RU" sz="2000" b="1" dirty="0"/>
              <a:t>: 1 июня – 9 июля 2026 года</a:t>
            </a:r>
            <a:r>
              <a:rPr lang="ru-RU" sz="2000" b="1" dirty="0" smtClean="0"/>
              <a:t>.</a:t>
            </a:r>
          </a:p>
          <a:p>
            <a:r>
              <a:rPr lang="ru-RU" sz="2000" b="1" dirty="0" smtClean="0"/>
              <a:t>1 </a:t>
            </a:r>
            <a:r>
              <a:rPr lang="ru-RU" sz="2000" b="1" dirty="0"/>
              <a:t>июня – история, литература, </a:t>
            </a:r>
            <a:r>
              <a:rPr lang="ru-RU" sz="2000" b="1" dirty="0" smtClean="0"/>
              <a:t>химия</a:t>
            </a:r>
          </a:p>
          <a:p>
            <a:r>
              <a:rPr lang="ru-RU" sz="2000" b="1" dirty="0" smtClean="0"/>
              <a:t>4 </a:t>
            </a:r>
            <a:r>
              <a:rPr lang="ru-RU" sz="2000" b="1" dirty="0"/>
              <a:t>июня – русский язык8 июня – математика (база и профиль</a:t>
            </a:r>
            <a:r>
              <a:rPr lang="ru-RU" sz="2000" b="1" dirty="0" smtClean="0"/>
              <a:t>)</a:t>
            </a:r>
          </a:p>
          <a:p>
            <a:r>
              <a:rPr lang="ru-RU" sz="2000" b="1" dirty="0" smtClean="0"/>
              <a:t>11 </a:t>
            </a:r>
            <a:r>
              <a:rPr lang="ru-RU" sz="2000" b="1" dirty="0"/>
              <a:t>июня – обществознание, </a:t>
            </a:r>
            <a:r>
              <a:rPr lang="ru-RU" sz="2000" b="1" dirty="0" smtClean="0"/>
              <a:t>физика</a:t>
            </a:r>
          </a:p>
          <a:p>
            <a:r>
              <a:rPr lang="ru-RU" sz="2000" b="1" dirty="0" smtClean="0"/>
              <a:t>15 </a:t>
            </a:r>
            <a:r>
              <a:rPr lang="ru-RU" sz="2000" b="1" dirty="0"/>
              <a:t>июня – биология, география, письменная часть иностранных </a:t>
            </a:r>
            <a:r>
              <a:rPr lang="ru-RU" sz="2000" b="1" dirty="0" smtClean="0"/>
              <a:t>языков</a:t>
            </a:r>
          </a:p>
          <a:p>
            <a:r>
              <a:rPr lang="ru-RU" sz="2000" b="1" dirty="0" smtClean="0"/>
              <a:t>18–19 </a:t>
            </a:r>
            <a:r>
              <a:rPr lang="ru-RU" sz="2000" b="1" dirty="0"/>
              <a:t>июня – информатика и устная часть иностранных </a:t>
            </a:r>
            <a:r>
              <a:rPr lang="ru-RU" sz="2000" b="1" dirty="0" smtClean="0"/>
              <a:t>языков</a:t>
            </a:r>
          </a:p>
          <a:p>
            <a:r>
              <a:rPr lang="ru-RU" sz="2000" b="1" dirty="0" smtClean="0"/>
              <a:t>22–25 </a:t>
            </a:r>
            <a:r>
              <a:rPr lang="ru-RU" sz="2000" b="1" dirty="0"/>
              <a:t>июня – резервные дни по всем </a:t>
            </a:r>
            <a:r>
              <a:rPr lang="ru-RU" sz="2000" b="1" dirty="0" smtClean="0"/>
              <a:t>предметам</a:t>
            </a:r>
          </a:p>
          <a:p>
            <a:r>
              <a:rPr lang="ru-RU" sz="2000" b="1" dirty="0" smtClean="0"/>
              <a:t>8–9 </a:t>
            </a:r>
            <a:r>
              <a:rPr lang="ru-RU" sz="2000" b="1" dirty="0"/>
              <a:t>июля – пересдачи по выбору (уточняются проектом приказа)</a:t>
            </a:r>
          </a:p>
          <a:p>
            <a:pPr marL="0" indent="0">
              <a:buNone/>
            </a:pPr>
            <a:r>
              <a:rPr lang="ru-RU" sz="2000" dirty="0"/>
              <a:t> </a:t>
            </a:r>
          </a:p>
          <a:p>
            <a:pPr marL="0" indent="0">
              <a:buNone/>
            </a:pPr>
            <a:r>
              <a:rPr lang="ru-RU" sz="2000" dirty="0"/>
              <a:t> </a:t>
            </a:r>
          </a:p>
        </p:txBody>
      </p:sp>
    </p:spTree>
    <p:extLst>
      <p:ext uri="{BB962C8B-B14F-4D97-AF65-F5344CB8AC3E}">
        <p14:creationId xmlns:p14="http://schemas.microsoft.com/office/powerpoint/2010/main" val="42920383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График консультаций по подготовке к ЕГЭ </a:t>
            </a:r>
            <a:r>
              <a:rPr lang="ru-RU" smtClean="0"/>
              <a:t>в школе</a:t>
            </a:r>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4961127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2996952"/>
            <a:ext cx="6768752" cy="1569660"/>
          </a:xfrm>
          <a:prstGeom prst="rect">
            <a:avLst/>
          </a:prstGeom>
          <a:noFill/>
        </p:spPr>
        <p:txBody>
          <a:bodyPr>
            <a:spAutoFit/>
          </a:bodyPr>
          <a:lstStyle/>
          <a:p>
            <a:pPr algn="ctr" eaLnBrk="1" fontAlgn="auto" hangingPunct="1">
              <a:spcBef>
                <a:spcPts val="0"/>
              </a:spcBef>
              <a:spcAft>
                <a:spcPts val="0"/>
              </a:spcAft>
              <a:defRPr/>
            </a:pPr>
            <a:r>
              <a:rPr lang="ru-RU"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cs typeface="Times New Roman"/>
              </a:rPr>
              <a:t>Спасибо </a:t>
            </a:r>
            <a:endParaRPr lang="ru-RU"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cs typeface="Times New Roman"/>
            </a:endParaRPr>
          </a:p>
          <a:p>
            <a:pPr algn="ctr" eaLnBrk="1" fontAlgn="auto" hangingPunct="1">
              <a:spcBef>
                <a:spcPts val="0"/>
              </a:spcBef>
              <a:spcAft>
                <a:spcPts val="0"/>
              </a:spcAft>
              <a:defRPr/>
            </a:pPr>
            <a:r>
              <a:rPr lang="ru-RU"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cs typeface="Times New Roman"/>
              </a:rPr>
              <a:t>ЗА ВНИМАНИЕ!</a:t>
            </a: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4294967295"/>
            <p:extLst>
              <p:ext uri="{D42A27DB-BD31-4B8C-83A1-F6EECF244321}">
                <p14:modId xmlns:p14="http://schemas.microsoft.com/office/powerpoint/2010/main" val="3536527857"/>
              </p:ext>
            </p:extLst>
          </p:nvPr>
        </p:nvGraphicFramePr>
        <p:xfrm>
          <a:off x="107950" y="333375"/>
          <a:ext cx="9036050" cy="5792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43" name="Номер слайда 4"/>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2"/>
                </a:solidFill>
                <a:latin typeface="Calibri" pitchFamily="34" charset="0"/>
              </a:defRPr>
            </a:lvl1pPr>
            <a:lvl2pPr marL="742950" indent="-285750">
              <a:spcBef>
                <a:spcPct val="20000"/>
              </a:spcBef>
              <a:buChar char="–"/>
              <a:defRPr sz="2800">
                <a:solidFill>
                  <a:schemeClr val="tx2"/>
                </a:solidFill>
                <a:latin typeface="Calibri" pitchFamily="34" charset="0"/>
              </a:defRPr>
            </a:lvl2pPr>
            <a:lvl3pPr marL="1143000" indent="-228600">
              <a:spcBef>
                <a:spcPct val="20000"/>
              </a:spcBef>
              <a:buChar char="•"/>
              <a:defRPr sz="2400">
                <a:solidFill>
                  <a:schemeClr val="tx2"/>
                </a:solidFill>
                <a:latin typeface="Calibri" pitchFamily="34" charset="0"/>
              </a:defRPr>
            </a:lvl3pPr>
            <a:lvl4pPr marL="1600200" indent="-228600">
              <a:spcBef>
                <a:spcPct val="20000"/>
              </a:spcBef>
              <a:buChar char="–"/>
              <a:defRPr sz="2000">
                <a:solidFill>
                  <a:schemeClr val="tx2"/>
                </a:solidFill>
                <a:latin typeface="Calibri" pitchFamily="34" charset="0"/>
              </a:defRPr>
            </a:lvl4pPr>
            <a:lvl5pPr marL="2057400" indent="-228600">
              <a:spcBef>
                <a:spcPct val="20000"/>
              </a:spcBef>
              <a:buChar char="»"/>
              <a:defRPr sz="2000">
                <a:solidFill>
                  <a:schemeClr val="tx2"/>
                </a:solidFill>
                <a:latin typeface="Calibri" pitchFamily="34" charset="0"/>
              </a:defRPr>
            </a:lvl5pPr>
            <a:lvl6pPr marL="2514600" indent="-228600" eaLnBrk="0" fontAlgn="base" hangingPunct="0">
              <a:spcBef>
                <a:spcPct val="20000"/>
              </a:spcBef>
              <a:spcAft>
                <a:spcPct val="0"/>
              </a:spcAft>
              <a:buChar char="»"/>
              <a:defRPr sz="2000">
                <a:solidFill>
                  <a:schemeClr val="tx2"/>
                </a:solidFill>
                <a:latin typeface="Calibri" pitchFamily="34" charset="0"/>
              </a:defRPr>
            </a:lvl6pPr>
            <a:lvl7pPr marL="2971800" indent="-228600" eaLnBrk="0" fontAlgn="base" hangingPunct="0">
              <a:spcBef>
                <a:spcPct val="20000"/>
              </a:spcBef>
              <a:spcAft>
                <a:spcPct val="0"/>
              </a:spcAft>
              <a:buChar char="»"/>
              <a:defRPr sz="2000">
                <a:solidFill>
                  <a:schemeClr val="tx2"/>
                </a:solidFill>
                <a:latin typeface="Calibri" pitchFamily="34" charset="0"/>
              </a:defRPr>
            </a:lvl7pPr>
            <a:lvl8pPr marL="3429000" indent="-228600" eaLnBrk="0" fontAlgn="base" hangingPunct="0">
              <a:spcBef>
                <a:spcPct val="20000"/>
              </a:spcBef>
              <a:spcAft>
                <a:spcPct val="0"/>
              </a:spcAft>
              <a:buChar char="»"/>
              <a:defRPr sz="2000">
                <a:solidFill>
                  <a:schemeClr val="tx2"/>
                </a:solidFill>
                <a:latin typeface="Calibri" pitchFamily="34" charset="0"/>
              </a:defRPr>
            </a:lvl8pPr>
            <a:lvl9pPr marL="3886200" indent="-228600" eaLnBrk="0" fontAlgn="base" hangingPunct="0">
              <a:spcBef>
                <a:spcPct val="20000"/>
              </a:spcBef>
              <a:spcAft>
                <a:spcPct val="0"/>
              </a:spcAft>
              <a:buChar char="»"/>
              <a:defRPr sz="2000">
                <a:solidFill>
                  <a:schemeClr val="tx2"/>
                </a:solidFill>
                <a:latin typeface="Calibri" pitchFamily="34" charset="0"/>
              </a:defRPr>
            </a:lvl9pPr>
          </a:lstStyle>
          <a:p>
            <a:pPr algn="r" eaLnBrk="1" hangingPunct="1">
              <a:spcBef>
                <a:spcPct val="0"/>
              </a:spcBef>
              <a:buFontTx/>
              <a:buNone/>
            </a:pPr>
            <a:fld id="{5D6145DD-4AA5-46AF-9206-03CF39F5F469}" type="slidenum">
              <a:rPr lang="ru-RU" altLang="ru-RU" sz="1200">
                <a:solidFill>
                  <a:srgbClr val="898989"/>
                </a:solidFill>
                <a:cs typeface="Arial" charset="0"/>
              </a:rPr>
              <a:pPr algn="r" eaLnBrk="1" hangingPunct="1">
                <a:spcBef>
                  <a:spcPct val="0"/>
                </a:spcBef>
                <a:buFontTx/>
                <a:buNone/>
              </a:pPr>
              <a:t>6</a:t>
            </a:fld>
            <a:endParaRPr lang="ru-RU" altLang="ru-RU" sz="1200">
              <a:solidFill>
                <a:srgbClr val="898989"/>
              </a:solidFill>
              <a:cs typeface="Arial" charset="0"/>
            </a:endParaRP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2813" y="357188"/>
            <a:ext cx="8229600" cy="6500812"/>
          </a:xfrm>
        </p:spPr>
        <p:txBody>
          <a:bodyPr>
            <a:normAutofit/>
          </a:bodyPr>
          <a:lstStyle/>
          <a:p>
            <a:pPr algn="just">
              <a:defRPr/>
            </a:pPr>
            <a:r>
              <a:rPr lang="ru-RU" b="1" dirty="0">
                <a:latin typeface="Times New Roman" panose="02020603050405020304" pitchFamily="18" charset="0"/>
                <a:cs typeface="Times New Roman" panose="02020603050405020304" pitchFamily="18" charset="0"/>
              </a:rPr>
              <a:t>Единый государственный экзамен (ЕГЭ)</a:t>
            </a:r>
            <a:r>
              <a:rPr lang="ru-RU" dirty="0">
                <a:latin typeface="Times New Roman" panose="02020603050405020304" pitchFamily="18" charset="0"/>
                <a:cs typeface="Times New Roman" panose="02020603050405020304" pitchFamily="18" charset="0"/>
              </a:rPr>
              <a:t> — это форма государственной итоговой аттестации  по образовательным программам среднего общего образования(ГИА).</a:t>
            </a:r>
          </a:p>
          <a:p>
            <a:pPr algn="just">
              <a:defRPr/>
            </a:pPr>
            <a:r>
              <a:rPr lang="ru-RU" b="1" dirty="0">
                <a:latin typeface="Times New Roman" panose="02020603050405020304" pitchFamily="18" charset="0"/>
                <a:cs typeface="Times New Roman" panose="02020603050405020304" pitchFamily="18" charset="0"/>
              </a:rPr>
              <a:t>При проведении ЕГЭ используются </a:t>
            </a:r>
            <a:r>
              <a:rPr lang="ru-RU" dirty="0">
                <a:latin typeface="Times New Roman" panose="02020603050405020304" pitchFamily="18" charset="0"/>
                <a:cs typeface="Times New Roman" panose="02020603050405020304" pitchFamily="18" charset="0"/>
              </a:rPr>
              <a:t>контрольные измерительные материалы (</a:t>
            </a:r>
            <a:r>
              <a:rPr lang="ru-RU" dirty="0">
                <a:latin typeface="Times New Roman" panose="02020603050405020304" pitchFamily="18" charset="0"/>
                <a:cs typeface="Times New Roman" panose="02020603050405020304" pitchFamily="18" charset="0"/>
                <a:hlinkClick r:id="rId2"/>
              </a:rPr>
              <a:t>КИМ</a:t>
            </a:r>
            <a:r>
              <a:rPr lang="ru-RU" dirty="0">
                <a:latin typeface="Times New Roman" panose="02020603050405020304" pitchFamily="18" charset="0"/>
                <a:cs typeface="Times New Roman" panose="02020603050405020304" pitchFamily="18" charset="0"/>
              </a:rPr>
              <a:t>), представляющие собой комплексы заданий стандартизированной формы, а также специальные </a:t>
            </a:r>
            <a:r>
              <a:rPr lang="ru-RU" dirty="0">
                <a:latin typeface="Times New Roman" panose="02020603050405020304" pitchFamily="18" charset="0"/>
                <a:cs typeface="Times New Roman" panose="02020603050405020304" pitchFamily="18" charset="0"/>
                <a:hlinkClick r:id="rId3"/>
              </a:rPr>
              <a:t>бланки</a:t>
            </a:r>
            <a:r>
              <a:rPr lang="ru-RU" dirty="0">
                <a:latin typeface="Times New Roman" panose="02020603050405020304" pitchFamily="18" charset="0"/>
                <a:cs typeface="Times New Roman" panose="02020603050405020304" pitchFamily="18" charset="0"/>
              </a:rPr>
              <a:t> для оформления ответов на задания.</a:t>
            </a:r>
          </a:p>
          <a:p>
            <a:pPr algn="just">
              <a:defRPr/>
            </a:pPr>
            <a:r>
              <a:rPr lang="ru-RU" b="1" dirty="0">
                <a:latin typeface="Times New Roman" panose="02020603050405020304" pitchFamily="18" charset="0"/>
                <a:cs typeface="Times New Roman" panose="02020603050405020304" pitchFamily="18" charset="0"/>
              </a:rPr>
              <a:t>ЕГЭ проводится письменно </a:t>
            </a:r>
            <a:r>
              <a:rPr lang="ru-RU" dirty="0">
                <a:latin typeface="Times New Roman" panose="02020603050405020304" pitchFamily="18" charset="0"/>
                <a:cs typeface="Times New Roman" panose="02020603050405020304" pitchFamily="18" charset="0"/>
              </a:rPr>
              <a:t>на русском языке (за исключением ЕГЭ по иностранным языкам). </a:t>
            </a:r>
          </a:p>
          <a:p>
            <a:pPr algn="just">
              <a:defRPr/>
            </a:pPr>
            <a:r>
              <a:rPr lang="ru-RU" dirty="0">
                <a:latin typeface="Times New Roman" panose="02020603050405020304" pitchFamily="18" charset="0"/>
                <a:cs typeface="Times New Roman" panose="02020603050405020304" pitchFamily="18" charset="0"/>
              </a:rPr>
              <a:t>Для проведения ЕГЭ составляется </a:t>
            </a:r>
            <a:r>
              <a:rPr lang="ru-RU" dirty="0">
                <a:latin typeface="Times New Roman" panose="02020603050405020304" pitchFamily="18" charset="0"/>
                <a:cs typeface="Times New Roman" panose="02020603050405020304" pitchFamily="18" charset="0"/>
                <a:hlinkClick r:id="rId4"/>
              </a:rPr>
              <a:t>единое расписание</a:t>
            </a:r>
            <a:r>
              <a:rPr lang="ru-RU" dirty="0">
                <a:latin typeface="Times New Roman" panose="02020603050405020304" pitchFamily="18" charset="0"/>
                <a:cs typeface="Times New Roman" panose="02020603050405020304" pitchFamily="18" charset="0"/>
              </a:rPr>
              <a:t>.</a:t>
            </a:r>
          </a:p>
          <a:p>
            <a:pPr algn="just">
              <a:defRPr/>
            </a:pPr>
            <a:r>
              <a:rPr lang="ru-RU" dirty="0">
                <a:latin typeface="Times New Roman" panose="02020603050405020304" pitchFamily="18" charset="0"/>
                <a:cs typeface="Times New Roman" panose="02020603050405020304" pitchFamily="18" charset="0"/>
              </a:rPr>
              <a:t>На территории Российской Федерации ЕГЭ организуется и проводится </a:t>
            </a:r>
            <a:r>
              <a:rPr lang="ru-RU" dirty="0">
                <a:latin typeface="Times New Roman" panose="02020603050405020304" pitchFamily="18" charset="0"/>
                <a:cs typeface="Times New Roman" panose="02020603050405020304" pitchFamily="18" charset="0"/>
                <a:hlinkClick r:id="rId5"/>
              </a:rPr>
              <a:t>Федеральной службой по надзору в сфере образования и науки (</a:t>
            </a:r>
            <a:r>
              <a:rPr lang="ru-RU" dirty="0" err="1">
                <a:latin typeface="Times New Roman" panose="02020603050405020304" pitchFamily="18" charset="0"/>
                <a:cs typeface="Times New Roman" panose="02020603050405020304" pitchFamily="18" charset="0"/>
                <a:hlinkClick r:id="rId5"/>
              </a:rPr>
              <a:t>Рособрнадзором</a:t>
            </a:r>
            <a:r>
              <a:rPr lang="ru-RU" dirty="0">
                <a:latin typeface="Times New Roman" panose="02020603050405020304" pitchFamily="18" charset="0"/>
                <a:cs typeface="Times New Roman" panose="02020603050405020304" pitchFamily="18" charset="0"/>
                <a:hlinkClick r:id="rId5"/>
              </a:rPr>
              <a:t>)</a:t>
            </a:r>
            <a:r>
              <a:rPr lang="ru-RU" dirty="0">
                <a:latin typeface="Times New Roman" panose="02020603050405020304" pitchFamily="18" charset="0"/>
                <a:cs typeface="Times New Roman" panose="02020603050405020304" pitchFamily="18" charset="0"/>
              </a:rPr>
              <a:t> совместно с органами исполнительной власти субъектов Российской Федерации. </a:t>
            </a:r>
          </a:p>
          <a:p>
            <a:pPr>
              <a:buFontTx/>
              <a:buNone/>
              <a:defRPr/>
            </a:pP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57"/>
          <p:cNvGraphicFramePr>
            <a:graphicFrameLocks/>
          </p:cNvGraphicFramePr>
          <p:nvPr/>
        </p:nvGraphicFramePr>
        <p:xfrm>
          <a:off x="1403350" y="549275"/>
          <a:ext cx="6553200" cy="5451682"/>
        </p:xfrm>
        <a:graphic>
          <a:graphicData uri="http://schemas.openxmlformats.org/drawingml/2006/table">
            <a:tbl>
              <a:tblPr/>
              <a:tblGrid>
                <a:gridCol w="6553200">
                  <a:extLst>
                    <a:ext uri="{9D8B030D-6E8A-4147-A177-3AD203B41FA5}">
                      <a16:colId xmlns:a16="http://schemas.microsoft.com/office/drawing/2014/main" xmlns="" val="20000"/>
                    </a:ext>
                  </a:extLst>
                </a:gridCol>
              </a:tblGrid>
              <a:tr h="1818552">
                <a:tc>
                  <a:txBody>
                    <a:bodyPr/>
                    <a:lstStyle/>
                    <a:p>
                      <a:pPr marL="0" marR="0" lvl="0" indent="0" algn="ctr" defTabSz="914400" rtl="0" eaLnBrk="1" fontAlgn="base" latinLnBrk="0" hangingPunct="1">
                        <a:lnSpc>
                          <a:spcPct val="75000"/>
                        </a:lnSpc>
                        <a:spcBef>
                          <a:spcPct val="20000"/>
                        </a:spcBef>
                        <a:spcAft>
                          <a:spcPct val="0"/>
                        </a:spcAft>
                        <a:buClrTx/>
                        <a:buSzTx/>
                        <a:buFont typeface="Arial" charset="0"/>
                        <a:buNone/>
                        <a:tabLst/>
                      </a:pPr>
                      <a:endParaRPr kumimoji="0" lang="ru-RU" sz="1400" b="1" i="0" u="none" strike="noStrike" cap="none" normalizeH="0" baseline="0" dirty="0">
                        <a:ln>
                          <a:noFill/>
                        </a:ln>
                        <a:solidFill>
                          <a:srgbClr val="FF33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75000"/>
                        </a:lnSpc>
                        <a:spcBef>
                          <a:spcPct val="20000"/>
                        </a:spcBef>
                        <a:spcAft>
                          <a:spcPct val="0"/>
                        </a:spcAft>
                        <a:buClrTx/>
                        <a:buSzTx/>
                        <a:buFont typeface="Arial" charset="0"/>
                        <a:buNone/>
                        <a:tabLst/>
                      </a:pPr>
                      <a:r>
                        <a:rPr kumimoji="0" lang="ru-RU" sz="4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ГВЭ</a:t>
                      </a:r>
                    </a:p>
                    <a:p>
                      <a:pPr marL="0" marR="0" lvl="0" indent="0" algn="ctr" defTabSz="914400" rtl="0" eaLnBrk="1" fontAlgn="base" latinLnBrk="0" hangingPunct="1">
                        <a:lnSpc>
                          <a:spcPct val="75000"/>
                        </a:lnSpc>
                        <a:spcBef>
                          <a:spcPct val="20000"/>
                        </a:spcBef>
                        <a:spcAft>
                          <a:spcPct val="0"/>
                        </a:spcAft>
                        <a:buClrTx/>
                        <a:buSzTx/>
                        <a:buFont typeface="Arial" charset="0"/>
                        <a:buNone/>
                        <a:tabLst/>
                      </a:pPr>
                      <a:r>
                        <a:rPr kumimoji="0" lang="ru-RU" sz="32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государственный</a:t>
                      </a:r>
                    </a:p>
                    <a:p>
                      <a:pPr marL="0" marR="0" lvl="0" indent="0" algn="ctr" defTabSz="914400" rtl="0" eaLnBrk="1" fontAlgn="base" latinLnBrk="0" hangingPunct="1">
                        <a:lnSpc>
                          <a:spcPct val="75000"/>
                        </a:lnSpc>
                        <a:spcBef>
                          <a:spcPct val="20000"/>
                        </a:spcBef>
                        <a:spcAft>
                          <a:spcPct val="0"/>
                        </a:spcAft>
                        <a:buClrTx/>
                        <a:buSzTx/>
                        <a:buFont typeface="Arial" charset="0"/>
                        <a:buNone/>
                        <a:tabLst/>
                      </a:pPr>
                      <a:r>
                        <a:rPr kumimoji="0" lang="ru-RU" sz="32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выпускной экзамен</a:t>
                      </a:r>
                      <a:endParaRPr kumimoji="0" lang="ru-RU" sz="4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txBody>
                  <a:tcPr marL="91438" marR="91438" marT="45677" marB="45677"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632923">
                <a:tc>
                  <a:txBody>
                    <a:bodyPr/>
                    <a:lstStyle/>
                    <a:p>
                      <a:pPr marL="533400" marR="0" lvl="0" indent="-533400" algn="l" defTabSz="914400" rtl="0" eaLnBrk="1" fontAlgn="base" latinLnBrk="0" hangingPunct="1">
                        <a:lnSpc>
                          <a:spcPct val="75000"/>
                        </a:lnSpc>
                        <a:spcBef>
                          <a:spcPct val="20000"/>
                        </a:spcBef>
                        <a:spcAft>
                          <a:spcPct val="0"/>
                        </a:spcAft>
                        <a:buClrTx/>
                        <a:buSzTx/>
                        <a:buFont typeface="Arial" charset="0"/>
                        <a:buNone/>
                        <a:tabLst/>
                      </a:pPr>
                      <a:r>
                        <a:rPr kumimoji="0" lang="ru-RU" sz="2800" b="1" i="0" u="sng"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Могут сдавать :</a:t>
                      </a:r>
                    </a:p>
                    <a:p>
                      <a:pPr marL="533400" marR="0" lvl="0" indent="-533400" algn="l" defTabSz="914400" rtl="0" eaLnBrk="1" fontAlgn="base" latinLnBrk="0" hangingPunct="1">
                        <a:lnSpc>
                          <a:spcPct val="75000"/>
                        </a:lnSpc>
                        <a:spcBef>
                          <a:spcPct val="20000"/>
                        </a:spcBef>
                        <a:spcAft>
                          <a:spcPct val="0"/>
                        </a:spcAft>
                        <a:buClrTx/>
                        <a:buSzTx/>
                        <a:buFont typeface="Arial" charset="0"/>
                        <a:buNone/>
                        <a:tabLst/>
                      </a:pPr>
                      <a:endParaRPr kumimoji="0" lang="ru-RU" sz="2800" b="1" i="0" u="sng"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360000" marR="0" lvl="0" indent="-360000" algn="l" defTabSz="914400" rtl="0" eaLnBrk="1" fontAlgn="base" latinLnBrk="0" hangingPunct="1">
                        <a:lnSpc>
                          <a:spcPct val="100000"/>
                        </a:lnSpc>
                        <a:spcBef>
                          <a:spcPct val="20000"/>
                        </a:spcBef>
                        <a:spcAft>
                          <a:spcPct val="0"/>
                        </a:spcAft>
                        <a:buClrTx/>
                        <a:buSzTx/>
                        <a:buFont typeface="Arial" charset="0"/>
                        <a:buAutoNum type="arabicPeriod"/>
                        <a:tabLst/>
                      </a:pPr>
                      <a:r>
                        <a:rPr kumimoji="0" lang="ru-RU"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Обучающиеся с ограниченными возможностями здоровья</a:t>
                      </a:r>
                    </a:p>
                    <a:p>
                      <a:pPr marL="360000" marR="0" lvl="0" indent="-360000" algn="l" defTabSz="914400" rtl="0" eaLnBrk="1" fontAlgn="base" latinLnBrk="0" hangingPunct="1">
                        <a:lnSpc>
                          <a:spcPct val="100000"/>
                        </a:lnSpc>
                        <a:spcBef>
                          <a:spcPct val="20000"/>
                        </a:spcBef>
                        <a:spcAft>
                          <a:spcPct val="0"/>
                        </a:spcAft>
                        <a:buClrTx/>
                        <a:buSzTx/>
                        <a:buFont typeface="Arial" charset="0"/>
                        <a:buAutoNum type="arabicPeriod"/>
                        <a:tabLst/>
                      </a:pPr>
                      <a:r>
                        <a:rPr kumimoji="0" lang="ru-RU" sz="2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Обучающиеся дети-инвалиды и инвалиды</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ru-RU" sz="2800" b="1" i="0" u="sng" strike="noStrike" kern="1200" cap="none" normalizeH="0" baseline="0" dirty="0">
                          <a:ln>
                            <a:noFill/>
                          </a:ln>
                          <a:solidFill>
                            <a:srgbClr val="FF0000"/>
                          </a:solidFill>
                          <a:effectLst/>
                          <a:latin typeface="Times New Roman" panose="02020603050405020304" pitchFamily="18" charset="0"/>
                          <a:ea typeface="+mn-ea"/>
                          <a:cs typeface="Times New Roman" panose="02020603050405020304" pitchFamily="18" charset="0"/>
                        </a:rPr>
                        <a:t>Время экзамена увеличивается на 1,5 часа.</a:t>
                      </a:r>
                    </a:p>
                  </a:txBody>
                  <a:tcPr marL="91438" marR="91438" marT="45677" marB="45677"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27088" y="260350"/>
            <a:ext cx="8229600" cy="5911850"/>
          </a:xfrm>
        </p:spPr>
        <p:txBody>
          <a:bodyPr>
            <a:normAutofit lnSpcReduction="10000"/>
          </a:bodyPr>
          <a:lstStyle/>
          <a:p>
            <a:pPr>
              <a:buFontTx/>
              <a:buNone/>
              <a:defRPr/>
            </a:pPr>
            <a:r>
              <a:rPr lang="ru-RU" sz="4000" b="1" dirty="0">
                <a:solidFill>
                  <a:srgbClr val="C00000"/>
                </a:solidFill>
                <a:latin typeface="Times New Roman" panose="02020603050405020304" pitchFamily="18" charset="0"/>
                <a:cs typeface="Times New Roman" panose="02020603050405020304" pitchFamily="18" charset="0"/>
              </a:rPr>
              <a:t>УЧАСТНИКИ ЕГЭ</a:t>
            </a:r>
            <a:endParaRPr lang="ru-RU" sz="4000" dirty="0">
              <a:solidFill>
                <a:srgbClr val="C00000"/>
              </a:solidFill>
              <a:latin typeface="Times New Roman" panose="02020603050405020304" pitchFamily="18" charset="0"/>
              <a:cs typeface="Times New Roman" panose="02020603050405020304" pitchFamily="18" charset="0"/>
            </a:endParaRPr>
          </a:p>
          <a:p>
            <a:pPr algn="just">
              <a:defRPr/>
            </a:pPr>
            <a:r>
              <a:rPr lang="ru-RU" dirty="0">
                <a:latin typeface="Times New Roman" panose="02020603050405020304" pitchFamily="18" charset="0"/>
                <a:cs typeface="Times New Roman" panose="02020603050405020304" pitchFamily="18" charset="0"/>
              </a:rPr>
              <a:t>К ЕГЭ как форме </a:t>
            </a:r>
            <a:r>
              <a:rPr lang="ru-RU" dirty="0">
                <a:latin typeface="Times New Roman" panose="02020603050405020304" pitchFamily="18" charset="0"/>
                <a:cs typeface="Times New Roman" panose="02020603050405020304" pitchFamily="18" charset="0"/>
                <a:hlinkClick r:id="rId2"/>
              </a:rPr>
              <a:t>ГИА</a:t>
            </a:r>
            <a:r>
              <a:rPr lang="ru-RU" dirty="0">
                <a:latin typeface="Times New Roman" panose="02020603050405020304" pitchFamily="18" charset="0"/>
                <a:cs typeface="Times New Roman" panose="02020603050405020304" pitchFamily="18" charset="0"/>
              </a:rPr>
              <a:t> допускаются обучающиеся, </a:t>
            </a:r>
            <a:r>
              <a:rPr lang="ru-RU" b="1" dirty="0">
                <a:solidFill>
                  <a:srgbClr val="002060"/>
                </a:solidFill>
                <a:latin typeface="Times New Roman" panose="02020603050405020304" pitchFamily="18" charset="0"/>
                <a:cs typeface="Times New Roman" panose="02020603050405020304" pitchFamily="18" charset="0"/>
              </a:rPr>
              <a:t>не имеющие академической задолженности</a:t>
            </a:r>
            <a:r>
              <a:rPr lang="ru-RU" dirty="0">
                <a:latin typeface="Times New Roman" panose="02020603050405020304" pitchFamily="18" charset="0"/>
                <a:cs typeface="Times New Roman" panose="02020603050405020304" pitchFamily="18" charset="0"/>
              </a:rPr>
              <a:t> и в полном объеме выполнившие учебный план или индивидуальный учебный план, а также </a:t>
            </a:r>
            <a:r>
              <a:rPr lang="ru-RU" b="1" dirty="0">
                <a:solidFill>
                  <a:srgbClr val="002060"/>
                </a:solidFill>
                <a:latin typeface="Times New Roman" panose="02020603050405020304" pitchFamily="18" charset="0"/>
                <a:cs typeface="Times New Roman" panose="02020603050405020304" pitchFamily="18" charset="0"/>
              </a:rPr>
              <a:t>успешно написавшие итоговое сочинение </a:t>
            </a:r>
            <a:r>
              <a:rPr lang="ru-RU" dirty="0">
                <a:latin typeface="Times New Roman" panose="02020603050405020304" pitchFamily="18" charset="0"/>
                <a:cs typeface="Times New Roman" panose="02020603050405020304" pitchFamily="18" charset="0"/>
              </a:rPr>
              <a:t>(изложение) (далее — выпускники текущего года). </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Вправе добровольно сдавать ГИА в форме ЕГЭ:</a:t>
            </a:r>
          </a:p>
          <a:p>
            <a:pPr algn="just">
              <a:defRPr/>
            </a:pPr>
            <a:r>
              <a:rPr lang="ru-RU" dirty="0">
                <a:latin typeface="Times New Roman" panose="02020603050405020304" pitchFamily="18" charset="0"/>
                <a:cs typeface="Times New Roman" panose="02020603050405020304" pitchFamily="18" charset="0"/>
              </a:rPr>
              <a:t>выпускники с ограниченными возможностями здоровья;</a:t>
            </a:r>
          </a:p>
          <a:p>
            <a:pPr algn="just">
              <a:defRPr/>
            </a:pPr>
            <a:r>
              <a:rPr lang="ru-RU" dirty="0">
                <a:latin typeface="Times New Roman" panose="02020603050405020304" pitchFamily="18" charset="0"/>
                <a:cs typeface="Times New Roman" panose="02020603050405020304" pitchFamily="18" charset="0"/>
              </a:rPr>
              <a:t>выпускники специальных учебно-воспитательных учреждений закрытого типа для детей и подростков с </a:t>
            </a:r>
            <a:r>
              <a:rPr lang="ru-RU" dirty="0" err="1">
                <a:latin typeface="Times New Roman" panose="02020603050405020304" pitchFamily="18" charset="0"/>
                <a:cs typeface="Times New Roman" panose="02020603050405020304" pitchFamily="18" charset="0"/>
              </a:rPr>
              <a:t>девиантным</a:t>
            </a:r>
            <a:r>
              <a:rPr lang="ru-RU" dirty="0">
                <a:latin typeface="Times New Roman" panose="02020603050405020304" pitchFamily="18" charset="0"/>
                <a:cs typeface="Times New Roman" panose="02020603050405020304" pitchFamily="18" charset="0"/>
              </a:rPr>
              <a:t> (общественно опасным) поведением;</a:t>
            </a:r>
          </a:p>
          <a:p>
            <a:pPr algn="just">
              <a:defRPr/>
            </a:pPr>
            <a:r>
              <a:rPr lang="ru-RU" dirty="0">
                <a:latin typeface="Times New Roman" panose="02020603050405020304" pitchFamily="18" charset="0"/>
                <a:cs typeface="Times New Roman" panose="02020603050405020304" pitchFamily="18" charset="0"/>
              </a:rPr>
              <a:t>выпускники образовательных учреждений уголовно-исполнительной системы.</a:t>
            </a:r>
          </a:p>
          <a:p>
            <a:pPr algn="just">
              <a:defRPr/>
            </a:pPr>
            <a:r>
              <a:rPr lang="ru-RU" dirty="0">
                <a:latin typeface="Times New Roman" panose="02020603050405020304" pitchFamily="18" charset="0"/>
                <a:cs typeface="Times New Roman" panose="02020603050405020304" pitchFamily="18" charset="0"/>
              </a:rPr>
              <a:t>Для этих групп выпускников участие в ЕГЭ может сочетаться с другой формой государственной итоговой аттестации — государственным выпускным экзаменом. Выбранные форма (формы) государственной итоговой аттестации и предметы, по которым выпускник планирует сдавать экзамены, указывается им в заявлении.</a:t>
            </a:r>
          </a:p>
          <a:p>
            <a:pPr>
              <a:defRPr/>
            </a:pP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Informaciya_dlya_roditelej_11_klass._Pod__k_provedeniyu_GIA_v_2020_godu">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Informaciya_dlya_roditelej_11_klass._Pod__k_provedeniyu_GIA_v_2020_godu</Template>
  <TotalTime>69</TotalTime>
  <Words>2254</Words>
  <Application>Microsoft Office PowerPoint</Application>
  <PresentationFormat>Экран (4:3)</PresentationFormat>
  <Paragraphs>292</Paragraphs>
  <Slides>59</Slides>
  <Notes>2</Notes>
  <HiddenSlides>1</HiddenSlides>
  <MMClips>0</MMClips>
  <ScaleCrop>false</ScaleCrop>
  <HeadingPairs>
    <vt:vector size="4" baseType="variant">
      <vt:variant>
        <vt:lpstr>Тема</vt:lpstr>
      </vt:variant>
      <vt:variant>
        <vt:i4>1</vt:i4>
      </vt:variant>
      <vt:variant>
        <vt:lpstr>Заголовки слайдов</vt:lpstr>
      </vt:variant>
      <vt:variant>
        <vt:i4>59</vt:i4>
      </vt:variant>
    </vt:vector>
  </HeadingPairs>
  <TitlesOfParts>
    <vt:vector size="60" baseType="lpstr">
      <vt:lpstr>Informaciya_dlya_roditelej_11_klass._Pod__k_provedeniyu_GIA_v_2020_godu</vt:lpstr>
      <vt:lpstr>  РОДИТЕЛЬСКОЕ СОБРАНИЕ  «Подготовка к проведению  государственной итоговой аттестации выпускников 11 класса                                          в формате ЕГЭ  в 2026 году»                                                                                                                                                                                                    </vt:lpstr>
      <vt:lpstr>Что ожидает обучающихся 11 класса в 2025-2026 учебном году </vt:lpstr>
      <vt:lpstr>Презентация PowerPoint</vt:lpstr>
      <vt:lpstr>Презентация PowerPoint</vt:lpstr>
      <vt:lpstr>Порядок проведения государственной итоговой аттестации по образовательным программам основного общего образования</vt:lpstr>
      <vt:lpstr>Презентация PowerPoint</vt:lpstr>
      <vt:lpstr>Презентация PowerPoint</vt:lpstr>
      <vt:lpstr>Презентация PowerPoint</vt:lpstr>
      <vt:lpstr>Презентация PowerPoint</vt:lpstr>
      <vt:lpstr>Особенности ЕГЭ </vt:lpstr>
      <vt:lpstr>Презентация PowerPoint</vt:lpstr>
      <vt:lpstr>ЕГЭ -2026</vt:lpstr>
      <vt:lpstr>Какие изменения планируется внести</vt:lpstr>
      <vt:lpstr>Презентация PowerPoint</vt:lpstr>
      <vt:lpstr>Презентация PowerPoint</vt:lpstr>
      <vt:lpstr>Итоговое сочинение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Предметы по выбору</vt:lpstr>
      <vt:lpstr>Минимальный балл при  поступлении в вузы</vt:lpstr>
      <vt:lpstr>Презентация PowerPoint</vt:lpstr>
      <vt:lpstr>Заявление </vt:lpstr>
      <vt:lpstr>ЕГЭ ИЛИ ГВЭ ДЛЯ ДЕТЕЙ С ОВЗ</vt:lpstr>
      <vt:lpstr>Презентация PowerPoint</vt:lpstr>
      <vt:lpstr>ДЕЙСТВИЯ ПРИ ЗАБОЛЕВАНИИ В ДЕНЬ ЭКЗАМЕНА </vt:lpstr>
      <vt:lpstr>ПРОДОЛЖИТЕЛЬНОСТЬ ЭКЗАМЕНОВ</vt:lpstr>
      <vt:lpstr>РАЗРЕШЕНО ИМЕТЬ НА ЭКЗАМЕНАХ</vt:lpstr>
      <vt:lpstr>Правила и процедура проведения ЕГЭ</vt:lpstr>
      <vt:lpstr>Правила и процедура проведения ЕГЭ</vt:lpstr>
      <vt:lpstr>Правила и процедура проведения ЕГЭ</vt:lpstr>
      <vt:lpstr>Порядок проведения государственной итоговой аттестации по образовательным программам основного общего образования</vt:lpstr>
      <vt:lpstr>Порядок проведения государственной итоговой аттестации по образовательным программам основного общего образования</vt:lpstr>
      <vt:lpstr>Результаты ЕГЭ</vt:lpstr>
      <vt:lpstr>Презентация PowerPoint</vt:lpstr>
      <vt:lpstr>Можно ли пересдавать ЕГЭ Пересдать ЕГЭ можно в этом году или следующем — в статусе выпускника прошлых лет. Перечислю основания для пересдачи в действующую экзаменационную кампанию. Они актуальны для участников экзамена, которые в 2025 году оканчивают 11 класс независимо от формата: в школе, на семейном или индивидуальном обучении. В России утвердили порядок и даты пересдачи ЕГЭ по любому предмету Прошел порог, но не устраивает результат . Участник ЕГЭ может попытаться повысить балл и один раз пересдать любой предмет в дополнительные дни. Учтут только последний результат ЕГЭ, даже если он будет хуже первого. Чтобы пересдать экзамен, нужно подать заявление в ГЭК максимум за шесть и минимум за два рабочих дня до даты пересдачи . </vt:lpstr>
      <vt:lpstr> РЕЗУЛЬТАТЫ ЕГЭ </vt:lpstr>
      <vt:lpstr>Презентация PowerPoint</vt:lpstr>
      <vt:lpstr>Презентация PowerPoint</vt:lpstr>
      <vt:lpstr>Презентация PowerPoint</vt:lpstr>
      <vt:lpstr>Презентация PowerPoint</vt:lpstr>
      <vt:lpstr>Апелляция</vt:lpstr>
      <vt:lpstr>Апелляция </vt:lpstr>
      <vt:lpstr>Результаты  рассмотрения апелляции</vt:lpstr>
      <vt:lpstr>ОТМЕТКИ В АТТЕСТАТ</vt:lpstr>
      <vt:lpstr> АТТЕСТАТ</vt:lpstr>
      <vt:lpstr>АТТЕСТАТ</vt:lpstr>
      <vt:lpstr>Презентация PowerPoint</vt:lpstr>
      <vt:lpstr>Подготовка к ГИА</vt:lpstr>
      <vt:lpstr>Презентация PowerPoint</vt:lpstr>
      <vt:lpstr>Презентация PowerPoint</vt:lpstr>
      <vt:lpstr>Расписание экзаменов Основной период ЕГЭ-2026</vt:lpstr>
      <vt:lpstr>График консультаций по подготовке к ЕГЭ в школе</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РОДИТЕЛЬСКОЕ СОБРАНИЕ  «Подготовка к проведению  государственной итоговой аттестации выпускников 11-х классов в формате ЕГЭ и ГВЭ в 2021 году »</dc:title>
  <dc:creator>tester</dc:creator>
  <cp:lastModifiedBy>математика</cp:lastModifiedBy>
  <cp:revision>21</cp:revision>
  <dcterms:created xsi:type="dcterms:W3CDTF">2020-10-11T13:29:49Z</dcterms:created>
  <dcterms:modified xsi:type="dcterms:W3CDTF">2026-01-20T11:05:40Z</dcterms:modified>
</cp:coreProperties>
</file>